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6858000" cx="12192000"/>
  <p:notesSz cx="6858000" cy="9144000"/>
  <p:embeddedFontLst>
    <p:embeddedFont>
      <p:font typeface="Helvetica Neue"/>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8" roundtripDataSignature="AMtx7mg0rhTBpl5i4iJ/d6XTH96qUq+6u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HelveticaNeue-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HelveticaNeue-italic.fntdata"/><Relationship Id="rId25" Type="http://schemas.openxmlformats.org/officeDocument/2006/relationships/font" Target="fonts/HelveticaNeue-bold.fntdata"/><Relationship Id="rId28" Type="http://customschemas.google.com/relationships/presentationmetadata" Target="metadata"/><Relationship Id="rId27" Type="http://schemas.openxmlformats.org/officeDocument/2006/relationships/font" Target="fonts/HelveticaNeue-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jpg>
</file>

<file path=ppt/media/image14.pn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3.png>
</file>

<file path=ppt/media/image4.jp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datascience4everyone.org/"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Welcome to "Empowering the Next Generation: Communicating the Value of Data Science Education." I'm Samantha Leav, your presenter for today. In this session, we will explore the importance of data science education and how to effectively communicate its value to students, administration, and communities.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Data science education plays a vital role in K-12 classrooms, equipping students with essential data literacy and analytical skills. We'll delve into why it's crucial to empower students to thrive in our rapidly evolving world. By integrating data science into their education, students can become future innovators and problem solvers.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However, communicating the value of data science education is equally important. We'll discuss the significance of effective messaging and communication strategies. Clear and compelling communication helps stakeholders understand the benefits and relevance of data science education, inspiring enthusiasm and support.</a:t>
            </a:r>
            <a:endParaRPr/>
          </a:p>
          <a:p>
            <a:pPr indent="0" lvl="0" marL="0" rtl="0" algn="l">
              <a:spcBef>
                <a:spcPts val="0"/>
              </a:spcBef>
              <a:spcAft>
                <a:spcPts val="0"/>
              </a:spcAft>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9" name="Google Shape;189;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Now that we understand the significance of data science education and the importance of involving the community, let's explore effective strategies for communicating the value of data science education to various stakeholders, starting with parents and community members.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One powerful strategy is parent education. Providing workshops, information sessions, and resources specifically designed for parents can help them understand the importance of data science education in preparing students for future opportunities and developing critical thinking skills. By equipping parents with knowledge and insights, we empower them to actively support and advocate for data science education at home and in the community.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Another effective strategy is organizing community presentations or forums. These events create opportunities to engage community members directly and communicate the value of data science education. During these presentations, we can emphasize the relevance of data science to real-world applications, career opportunities, and problem-solving. By showcasing the practical aspects and benefits of data science, we can generate interest and support within the community.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Additionally, it's essential to showcase students' work and achievements in data science. Highlighting their projects, achievements, and the impact they make on the community serves as compelling evidence of the tangible outcomes of data science education. Sharing success stories and demonstrating how data science skills can solve real problems further reinforces the value of this education and inspires others to embrace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By implementing these strategies—parent education, community presentations, and showcasing student work—we can effectively communicate the value of data science education and create a shared understanding of its benefits among parents, community members, and stakeholders.</a:t>
            </a:r>
            <a:endParaRPr/>
          </a:p>
        </p:txBody>
      </p:sp>
      <p:sp>
        <p:nvSpPr>
          <p:cNvPr id="190" name="Google Shape;190;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9" name="Google Shape;199;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As we continue our exploration of involving the community in data science education, let's examine the benefits of taking a collaborative approach. By working together, we can create a supportive environment that ensures students' success in data science education.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One of the key benefits of a collaborative approach is fostering a supportive environment. When parents, educators, and community members come together, they create a network of support that nurtures students' learning experiences. This collaborative environment allows for the sharing of ideas, resources, and expertise, providing students with the guidance they need to excel in data science education.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Collaboration with the community also brings enhanced resources to data science programs. By engaging community members, we tap into a diverse pool of knowledge, skills, and partnerships that can enrich students' learning experiences. This collaboration can lead to additional resources, such as guest speakers, mentorship programs, or access to industry expertise, providing students with more opportunities for growth and exploration in the field of data science.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It's important to emphasize the relevance of data science education to the local community. By highlighting how data science can address community-specific challenges and contribute to local development, we promote a sense of ownership and investment. When the community sees the direct impact of data science education on their own surroundings, they become more engaged and supportive, further strengthening the collaborative ecosystem.</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Ultimately, the collaborative approach has a profound impact on students' education. By involving the community in data science education, we provide students with real-world connections and experiences that go beyond the classroom. This enhances their learning experiences, cultivates their curiosity, and motivates them to explore data science further. It equips them with the skills and knowledge needed to thrive in a data-driven world.</a:t>
            </a:r>
            <a:endParaRPr/>
          </a:p>
          <a:p>
            <a:pPr indent="0" lvl="0" marL="0" rtl="0" algn="l">
              <a:spcBef>
                <a:spcPts val="0"/>
              </a:spcBef>
              <a:spcAft>
                <a:spcPts val="0"/>
              </a:spcAft>
              <a:buNone/>
            </a:pPr>
            <a:r>
              <a:t/>
            </a:r>
            <a:endParaRPr/>
          </a:p>
        </p:txBody>
      </p:sp>
      <p:sp>
        <p:nvSpPr>
          <p:cNvPr id="200" name="Google Shape;200;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9" name="Google Shape;209;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Now that we have discussed the significance of engaging the community, let's explore the importance of involving families in supporting data science education. By actively involving families, we create a collaborative learning environment that reinforces the value of data science education and promotes student success.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Family engagement plays a crucial role in data science education. When families are involved, they become partners in their child's learning journey, reinforcing the value and importance of data science skills. This involvement creates a shared understanding and appreciation for the subject, fostering a supportive and encouraging environment where students can thrive.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Engaging families in data science education promotes student success. When families actively participate, they provide additional support and encouragement to students, helping them overcome challenges and achieve their full potential. By working together, families and educators can create a holistic approach to learning, nurturing students' data science skills and empowering them to excel.</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Involving families also fosters a sense of community. When families are engaged in data science education, they become part of a larger network of support. This sense of community promotes collaboration, knowledge sharing, and the exchange of ideas. It creates a nurturing and inclusive environment where everyone is invested in the success of students and their data science journey.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As educators and stakeholders, it is essential for us to provide opportunities for family engagement in data science education. This can include workshops, information sessions, and resources that empower families to support their child's learning. By involving families in this transformative initiative, we create a stronger partnership that benefits students and strengthens the overall educational experience.</a:t>
            </a:r>
            <a:endParaRPr/>
          </a:p>
          <a:p>
            <a:pPr indent="0" lvl="0" marL="0" rtl="0" algn="l">
              <a:spcBef>
                <a:spcPts val="0"/>
              </a:spcBef>
              <a:spcAft>
                <a:spcPts val="0"/>
              </a:spcAft>
              <a:buNone/>
            </a:pPr>
            <a:r>
              <a:t/>
            </a:r>
            <a:endParaRPr/>
          </a:p>
        </p:txBody>
      </p:sp>
      <p:sp>
        <p:nvSpPr>
          <p:cNvPr id="210" name="Google Shape;210;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9" name="Google Shape;219;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Speaker: Now that we understand the importance of involving families in data science education, let's explore some specific ways to engage families and create a supportive and collaborative learning environment.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One effective strategy is to organize workshops and information sessions for parents. These sessions provide valuable insights into data science education, its relevance in today's world, and how parents can support their children's learning at home. By equipping parents with knowledge and resources, we empower them to actively participate in their child's data science journey.</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Another way to engage families is through family events. These events offer an opportunity to showcase students' data science projects, encourage hands-on activities, and foster collaboration between parents and students. By involving families in these interactive and engaging experiences, we create a shared sense of excitement and curiosity about data science.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Resource sharing is also crucial in engaging families. Providing access to online platforms, websites, or reading materials that are specifically curated for parents allows them to further their understanding of data science and support their child's learning. These resources serve as a bridge between the classroom and home, enabling parents to stay connected and informed about their child's progress.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Engaging families in data science education is a collaborative effort that benefits everyone involved. By providing workshops, hosting family events, and sharing resources, we create a strong partnership between educators, students, and families. This partnership fosters a supportive and inclusive environment where students can thrive and succeed in their data science education.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20" name="Google Shape;220;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9" name="Google Shape;229;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In order to foster a supportive and collaborative learning environment for data science education, it is essential to create a supportive environment that involves parents and promotes open communication. Let's explore some strategies for creating such an environment.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first strategy is to establish open communication channels between teachers and parents. This allows for the sharing of updates, progress, and opportunities for involvement in data science education. Regular communication keeps parents informed about their child's learning journey and provides them with the chance to actively engage and support their child's data science education.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 addition, it is crucial to emphasize inclusive practices. Creating an inclusive environment that welcomes diverse perspectives, backgrounds, and experiences ensures that all families feel valued and engaged in the data science education process. By embracing and celebrating diversity, we foster a sense of belonging and empower students to explore and thrive in the world of data science.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Another strategy is to encourage strong parent-teacher partnerships. When parents and teachers work together, they can effectively support students' data science learning. Through these partnerships, parents and teachers can exchange insights, strategies, and resources, ensuring that students receive consistent support both at home and in the classroom. This collaboration strengthens the connection between school and home and reinforces the value of data science education.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By implementing these strategies, we create a supportive environment that enhances students' data science education. Open communication channels, inclusive practices, and parent-teacher partnerships all contribute to a positive and collaborative atmosphere, enabling students to thrive and reach their full potential in data science.</a:t>
            </a:r>
            <a:endParaRPr/>
          </a:p>
          <a:p>
            <a:pPr indent="0" lvl="0" marL="0" rtl="0" algn="l">
              <a:spcBef>
                <a:spcPts val="0"/>
              </a:spcBef>
              <a:spcAft>
                <a:spcPts val="0"/>
              </a:spcAft>
              <a:buNone/>
            </a:pPr>
            <a:r>
              <a:t/>
            </a:r>
            <a:endParaRPr/>
          </a:p>
        </p:txBody>
      </p:sp>
      <p:sp>
        <p:nvSpPr>
          <p:cNvPr id="230" name="Google Shape;230;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0" name="Google Shape;240;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The importance of creating a supportive and inclusive environment cannot be overstated when it comes to data science education. Let's explore why involving families in supporting data science education is crucial for students' success.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first reason is that when families are involved, students feel supported, motivated, and empowered to excel in data science education. By engaging families in their learning journey, students receive the encouragement and reinforcement they need to overcome challenges, explore their interests, and strive for excellence. This support system plays a significant role in cultivating motivated learners who are eager to explore the world of data science.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Additionally, involving families fosters holistic learning. It allows students to apply their data science skills beyond the classroom and see the real-world connections. When families are actively engaged in their child's data science education, students have the opportunity to explore how data science is relevant in various contexts, industries, and everyday life. This broader perspective enhances their understanding and deepens their appreciation for the subject.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Moreover, engaging families in data science education promotes shared values of lifelong learning, curiosity, and problem-solving. When families actively participate in their child's data science education, they reinforce the importance of continuous learning, curiosity-driven exploration, and the ability to tackle complex problems using data-driven approaches. These shared values create a strong foundation for student success and prepare them to thrive in a data-driven world.</a:t>
            </a:r>
            <a:endParaRPr/>
          </a:p>
          <a:p>
            <a:pPr indent="0" lvl="0" marL="0" rtl="0" algn="l">
              <a:spcBef>
                <a:spcPts val="0"/>
              </a:spcBef>
              <a:spcAft>
                <a:spcPts val="0"/>
              </a:spcAft>
              <a:buNone/>
            </a:pPr>
            <a:r>
              <a:t/>
            </a:r>
            <a:endParaRPr/>
          </a:p>
        </p:txBody>
      </p:sp>
      <p:sp>
        <p:nvSpPr>
          <p:cNvPr id="241" name="Google Shape;241;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0" name="Google Shape;250;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Nurturing a Culture of Data-Driven Decision-Making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Let's now turn our attention to the importance of nurturing a culture of data-driven decision-making within schools, and how data science education plays a vital role in this process.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Data-driven decision-making is essential for schools as it allows educators and administrators to make informed choices based on evidence and insights. By using data to inform decision-making processes, schools can promote continuous improvement and enhance student outcomes.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When schools embrace a data-driven approach, they can identify areas of strength and areas in need of improvement more effectively. By analyzing data on student performance, engagement, and other relevant metrics, educators can identify patterns, trends, and areas that require intervention or additional support. This data-driven approach empowers schools to make informed decisions that lead to better outcomes for students.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Data science education plays a crucial role in nurturing a culture of data-driven decision-making. By equipping students with the necessary data literacy and analytical skills, schools enable the next generation to actively participate in the data-driven world. Through data science education, students learn to collect, analyze, and interpret data to derive insights and make informed decisions.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As students engage in data science projects and explore real-world data sets, they develop critical thinking skills, problem-solving abilities, and a deeper understanding of the value of data in decision-making. This prepares them to become active contributors to a data-driven society and future workforce.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Now that we understand the significance of data-driven decision-making and the role of data science education, let's explore some examples of successful implementation of data-driven practices in education.</a:t>
            </a:r>
            <a:endParaRPr/>
          </a:p>
          <a:p>
            <a:pPr indent="0" lvl="0" marL="0" rtl="0" algn="l">
              <a:spcBef>
                <a:spcPts val="0"/>
              </a:spcBef>
              <a:spcAft>
                <a:spcPts val="0"/>
              </a:spcAft>
              <a:buNone/>
            </a:pPr>
            <a:r>
              <a:t/>
            </a:r>
            <a:endParaRPr/>
          </a:p>
        </p:txBody>
      </p:sp>
      <p:sp>
        <p:nvSpPr>
          <p:cNvPr id="251" name="Google Shape;251;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8" name="Google Shape;268;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Let's explore the significant contributions that data science education makes to our educational landscape.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One key contribution of data science education is the development of data literacy among both students and educators. Through data science education, students gain the skills to collect, analyze, and interpret data effectively. This empowers them to be critical consumers of information and equips them with the tools to make informed decisions based on data.</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Another important contribution is the promotion of evidence-based practices in schools. By integrating data science into instructional practices, schools can ensure that decisions regarding teaching strategies, interventions, and educational programs are grounded in data-driven insights. This approach increases the likelihood of implementing effective practices that positively impact student learning outcomes.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Data science education also supports personalized learning experiences. By leveraging data-driven decision-making, educators can tailor instruction and interventions to meet the unique needs and strengths of individual students. This personalized approach fosters student engagement, facilitates academic growth, and maximizes learning outcomes.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Through data science education, schools empower students to become active participants in their own learning journey. They develop the skills and mindset needed to navigate and thrive in a data-driven world. By promoting data literacy, evidence-based practices, and personalized learning, data science education contributes to the overall improvement of educational practices and student success.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Now that we have explored the contributions of data science education, let's conclude our session by summarizing the key points and encouraging participants to take action.</a:t>
            </a:r>
            <a:endParaRPr/>
          </a:p>
          <a:p>
            <a:pPr indent="0" lvl="0" marL="0" rtl="0" algn="l">
              <a:spcBef>
                <a:spcPts val="0"/>
              </a:spcBef>
              <a:spcAft>
                <a:spcPts val="0"/>
              </a:spcAft>
              <a:buNone/>
            </a:pPr>
            <a:r>
              <a:t/>
            </a:r>
            <a:endParaRPr/>
          </a:p>
        </p:txBody>
      </p:sp>
      <p:sp>
        <p:nvSpPr>
          <p:cNvPr id="269" name="Google Shape;269;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80" name="Google Shape;280;p1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Now, let's explore the long-term impact that data science education has on student outcomes.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One significant impact is the improvement in student achievement. When educators utilize data to inform instructional strategies and interventions, they can make informed decisions that cater to the unique needs of each student. This targeted approach leads to improved academic growth and better overall student achievement.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Another important outcome is the ability to provide targeted support to students. Through data-driven decision-making, educators can identify specific areas where students may need additional assistance or intervention. This enables them to provide personalized support and ensure that no student falls behind.</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Data-driven decision-making also plays a crucial role in preparing students for college and career success. By utilizing data to inform college and career guidance, schools can better align students' skills, interests, and aspirations with future opportunities. This empowers students to make informed decisions about their educational and professional pathways, increasing their college and career readiness.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 summary, data science education has a profound and lasting impact on student outcomes. By leveraging data to inform instruction, providing targeted support, and fostering college and career readiness, schools can set students on a trajectory towards success.</a:t>
            </a:r>
            <a:endParaRPr/>
          </a:p>
        </p:txBody>
      </p:sp>
      <p:sp>
        <p:nvSpPr>
          <p:cNvPr id="281" name="Google Shape;281;p1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be93a5c6558a528_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0" name="Google Shape;290;g1be93a5c6558a528_1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Welcome to "Empowering the Next Generation: Communicating the Value of Data Science Education." I'm Samantha Leav, your presenter for today. In this session, we will explore the importance of data science education and how to effectively communicate its value to students, administration, and communities.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Data science education plays a vital role in K-12 classrooms, equipping students with essential data literacy and analytical skills. We'll delve into why it's crucial to empower students to thrive in our rapidly evolving world. By integrating data science into their education, students can become future innovators and problem solvers.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However, communicating the value of data science education is equally important. We'll discuss the significance of effective messaging and communication strategies. Clear and compelling communication helps stakeholders understand the benefits and relevance of data science education, inspiring enthusiasm and support.</a:t>
            </a:r>
            <a:endParaRPr/>
          </a:p>
          <a:p>
            <a:pPr indent="0" lvl="0" marL="0" rtl="0" algn="l">
              <a:spcBef>
                <a:spcPts val="0"/>
              </a:spcBef>
              <a:spcAft>
                <a:spcPts val="0"/>
              </a:spcAft>
              <a:buNone/>
            </a:pPr>
            <a:r>
              <a:t/>
            </a:r>
            <a:endParaRPr/>
          </a:p>
        </p:txBody>
      </p:sp>
      <p:sp>
        <p:nvSpPr>
          <p:cNvPr id="291" name="Google Shape;291;g1be93a5c6558a528_1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 name="Google Shape;96;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My name is Samantha Leav, and I am thrilled to be your presenter today. With over a decade of experience in the field of education, including roles as a Mathematics Content Specialist for the Illinois State Board of Education, a Mathematics teacher and a curriculum coach in diverse rural communities, I have witnessed firsthand the transformative power of quality education. As the Director of State Policy for Data Science 4 Everyone, I am deeply passionate about equipping educators and students with the necessary tools to navigate our increasingly data-driven world. I hold a Bachelor's Degree in Mathematics and a Master's Degree in Curriculum and Instruction.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Throughout my career, I have come to realize the vital importance of data science education, not only for educators but also for students, communities, and the overall world. I believe that data literacy and analytical thinking are essential for empowering the next generation to become future innovators and problem solvers. I am here today to share strategies for effectively communicating the value of data science education to students, administration, and communities, and to explore ways to foster a culture of data-driven decision-making. Together, let's embrace the challenges and opportunities of tomorrow through the power of data science education.</a:t>
            </a:r>
            <a:endParaRPr/>
          </a:p>
          <a:p>
            <a:pPr indent="0" lvl="0" marL="0" rtl="0" algn="l">
              <a:spcBef>
                <a:spcPts val="0"/>
              </a:spcBef>
              <a:spcAft>
                <a:spcPts val="0"/>
              </a:spcAft>
              <a:buNone/>
            </a:pPr>
            <a:r>
              <a:t/>
            </a:r>
            <a:endParaRPr/>
          </a:p>
        </p:txBody>
      </p:sp>
      <p:sp>
        <p:nvSpPr>
          <p:cNvPr id="97" name="Google Shape;97;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7" name="Google Shape;107;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Data Science 4 Everyone (DS4E) is a dynamic coalition of individuals and organizations committed to the mission of elevating the importance of data literacy and expanding access to K-12 data science education for every student. Our vision is to ensure that all students have the opportunity to develop essential data literacy skills, empowering them to thrive in the data-driven world. Through collaborative efforts, DS4E is dedicated to creating an inclusive and equitable future, where data science education is accessible to students from all backgrounds. By providing resources, advocacy, and fostering partnerships, we strive to transform the educational landscape and empower students to become future data-driven thinkers and problem solvers. To learn more about our initiatives and how you can join us in this transformative journey, please visit our website at </a:t>
            </a:r>
            <a:r>
              <a:rPr lang="en-US" u="sng">
                <a:solidFill>
                  <a:schemeClr val="hlink"/>
                </a:solidFill>
                <a:hlinkClick r:id="rId2"/>
              </a:rPr>
              <a:t>https://www.datascience4everyone.org/</a:t>
            </a:r>
            <a:r>
              <a:rPr lang="en-US"/>
              <a:t>. Together, let's unlock the potential of data science education for everyone.</a:t>
            </a:r>
            <a:endParaRPr/>
          </a:p>
          <a:p>
            <a:pPr indent="0" lvl="0" marL="0" rtl="0" algn="l">
              <a:spcBef>
                <a:spcPts val="0"/>
              </a:spcBef>
              <a:spcAft>
                <a:spcPts val="0"/>
              </a:spcAft>
              <a:buNone/>
            </a:pPr>
            <a:r>
              <a:t/>
            </a:r>
            <a:endParaRPr/>
          </a:p>
        </p:txBody>
      </p:sp>
      <p:sp>
        <p:nvSpPr>
          <p:cNvPr id="108" name="Google Shape;108;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8" name="Google Shape;118;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Now, let's delve into the significance of data science education. In today's fast-paced and data-driven world, it has become increasingly important to equip our students with the necessary skills to thrive. Data literacy and analytical skills are no longer just desirable, but essential for success in various aspects of life.</a:t>
            </a:r>
            <a:endParaRPr/>
          </a:p>
          <a:p>
            <a:pPr indent="0" lvl="0" marL="0" rtl="0" algn="l">
              <a:spcBef>
                <a:spcPts val="0"/>
              </a:spcBef>
              <a:spcAft>
                <a:spcPts val="0"/>
              </a:spcAft>
              <a:buNone/>
            </a:pPr>
            <a:r>
              <a:t/>
            </a:r>
            <a:endParaRPr/>
          </a:p>
        </p:txBody>
      </p:sp>
      <p:sp>
        <p:nvSpPr>
          <p:cNvPr id="119" name="Google Shape;119;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8" name="Google Shape;128;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Firstly, data literacy empowers students to make informed decisions and evaluate information critically. It allows them to navigate through vast amounts of data, distinguish between reliable and misleading sources, and extract meaningful insights. In an era where information overload is prevalent, the ability to analyze and interpret data becomes a valuable skill.</a:t>
            </a:r>
            <a:endParaRPr/>
          </a:p>
          <a:p>
            <a:pPr indent="0" lvl="0" marL="0" marR="0" rtl="0" algn="l">
              <a:lnSpc>
                <a:spcPct val="100000"/>
              </a:lnSpc>
              <a:spcBef>
                <a:spcPts val="0"/>
              </a:spcBef>
              <a:spcAft>
                <a:spcPts val="0"/>
              </a:spcAft>
              <a:buClr>
                <a:schemeClr val="dk1"/>
              </a:buClr>
              <a:buSzPts val="1200"/>
              <a:buFont typeface="Calibri"/>
              <a:buNone/>
            </a:pPr>
            <a:r>
              <a:t/>
            </a:r>
            <a:endParaRPr/>
          </a:p>
          <a:p>
            <a:pPr indent="0" lvl="0" marL="0" marR="0" rtl="0" algn="l">
              <a:lnSpc>
                <a:spcPct val="100000"/>
              </a:lnSpc>
              <a:spcBef>
                <a:spcPts val="0"/>
              </a:spcBef>
              <a:spcAft>
                <a:spcPts val="0"/>
              </a:spcAft>
              <a:buClr>
                <a:schemeClr val="dk1"/>
              </a:buClr>
              <a:buSzPts val="1200"/>
              <a:buFont typeface="Calibri"/>
              <a:buNone/>
            </a:pPr>
            <a:r>
              <a:rPr lang="en-US"/>
              <a:t>Data science education also prepares students to meet the modern challenges of our ever-evolving world. With the exponential growth of data, students need to be able to navigate and extract meaningful insights from vast information sources. By providing them with a solid foundation in data science, we empower them to make sense of complex data sets and uncover valuable insights.</a:t>
            </a:r>
            <a:endParaRPr/>
          </a:p>
          <a:p>
            <a:pPr indent="0" lvl="0" marL="0" marR="0" rtl="0" algn="l">
              <a:lnSpc>
                <a:spcPct val="100000"/>
              </a:lnSpc>
              <a:spcBef>
                <a:spcPts val="0"/>
              </a:spcBef>
              <a:spcAft>
                <a:spcPts val="0"/>
              </a:spcAft>
              <a:buClr>
                <a:schemeClr val="dk1"/>
              </a:buClr>
              <a:buSzPts val="1200"/>
              <a:buFont typeface="Calibri"/>
              <a:buNone/>
            </a:pPr>
            <a:r>
              <a:t/>
            </a:r>
            <a:endParaRPr/>
          </a:p>
          <a:p>
            <a:pPr indent="0" lvl="0" marL="0" rtl="0" algn="l">
              <a:spcBef>
                <a:spcPts val="0"/>
              </a:spcBef>
              <a:spcAft>
                <a:spcPts val="0"/>
              </a:spcAft>
              <a:buNone/>
            </a:pPr>
            <a:r>
              <a:t/>
            </a:r>
            <a:endParaRPr/>
          </a:p>
        </p:txBody>
      </p:sp>
      <p:sp>
        <p:nvSpPr>
          <p:cNvPr id="129" name="Google Shape;129;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1" name="Google Shape;141;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Data science education prepares students for future careers by developing their analytical thinking, problem-solving, and decision-making abilities. By immersing students in the world of data, we equip them with the tools to extract actionable insights, identify patterns, and make data-driven decisions. These skills are in high demand across industries, from business and finance to healthcare and technology.</a:t>
            </a:r>
            <a:endParaRPr/>
          </a:p>
          <a:p>
            <a:pPr indent="0" lvl="0" marL="0" rtl="0" algn="l">
              <a:spcBef>
                <a:spcPts val="0"/>
              </a:spcBef>
              <a:spcAft>
                <a:spcPts val="0"/>
              </a:spcAft>
              <a:buNone/>
            </a:pPr>
            <a:r>
              <a:t/>
            </a:r>
            <a:endParaRPr/>
          </a:p>
          <a:p>
            <a:pPr indent="0" lvl="0" marL="0" marR="0" rtl="0" algn="l">
              <a:lnSpc>
                <a:spcPct val="100000"/>
              </a:lnSpc>
              <a:spcBef>
                <a:spcPts val="0"/>
              </a:spcBef>
              <a:spcAft>
                <a:spcPts val="0"/>
              </a:spcAft>
              <a:buClr>
                <a:schemeClr val="dk1"/>
              </a:buClr>
              <a:buSzPts val="1200"/>
              <a:buFont typeface="Calibri"/>
              <a:buNone/>
            </a:pPr>
            <a:r>
              <a:rPr lang="en-US"/>
              <a:t>Furthermore, data-driven decision-making is relevant in various fields. Whether it's optimizing business operations, improving healthcare outcomes, or solving social and environmental challenges, insights derived from data guide strategic planning and innovation. By integrating data science education into our curriculum, we prepare students to actively contribute to these fields and make a positive impact on society.</a:t>
            </a:r>
            <a:endParaRPr/>
          </a:p>
          <a:p>
            <a:pPr indent="0" lvl="0" marL="0" rtl="0" algn="l">
              <a:spcBef>
                <a:spcPts val="0"/>
              </a:spcBef>
              <a:spcAft>
                <a:spcPts val="0"/>
              </a:spcAft>
              <a:buNone/>
            </a:pPr>
            <a:r>
              <a:t/>
            </a:r>
            <a:endParaRPr/>
          </a:p>
        </p:txBody>
      </p:sp>
      <p:sp>
        <p:nvSpPr>
          <p:cNvPr id="142" name="Google Shape;142;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1200"/>
              <a:buFont typeface="Calibri"/>
              <a:buNone/>
            </a:pPr>
            <a:r>
              <a:rPr lang="en-US"/>
              <a:t>In conclusion, data science education empowers students to thrive in a data-rich world. It equips them with the necessary skills to navigate through complex information, make informed decisions, and contribute meaningfully to their chosen fields. By embracing data science education, we prepare our students for the challenges and opportunities of the future.</a:t>
            </a:r>
            <a:endParaRPr/>
          </a:p>
          <a:p>
            <a:pPr indent="0" lvl="0" marL="0" rtl="0" algn="l">
              <a:spcBef>
                <a:spcPts val="0"/>
              </a:spcBef>
              <a:spcAft>
                <a:spcPts val="0"/>
              </a:spcAft>
              <a:buClr>
                <a:schemeClr val="dk1"/>
              </a:buClr>
              <a:buSzPts val="1200"/>
              <a:buFont typeface="Calibri"/>
              <a:buNone/>
            </a:pPr>
            <a:r>
              <a:t/>
            </a:r>
            <a:endParaRPr/>
          </a:p>
        </p:txBody>
      </p:sp>
      <p:sp>
        <p:nvSpPr>
          <p:cNvPr id="155" name="Google Shape;15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6" name="Google Shape;166;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To engage students, we need to highlight how data science connects to their interests, passions, and future career opportunities. By showcasing examples of how data analysis drives innovation in fields like sports, entertainment, and technology, we can make data science relatable and exciting. For instance, we can discuss how data analysis helps coaches make game-changing decisions in sports or how streaming platforms use data to personalize recommendations for users. Connecting data science concepts to their everyday lives will spark their curiosity and demonstrate the practicality and impact of data analysis.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Another effective strategy is to use relatable messaging. We can simplify complex data science concepts by using analogies or relating them to everyday experiences. For instance, we can explain data analysis by comparing it to solving a puzzle or uncovering hidden patterns in a mystery. Making data science accessible and relatable helps students grasp the importance of data analysis and its application in various fields.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Visual storytelling is another powerful tool. Using infographics, data visualizations, and interactive tools can make data science engaging and easier to understand. Visual representations not only enhance comprehension but also make data more relatable. For example, we can create visualizations that show how data analysis can track and predict environmental changes or visualize the impact of social issues based on data. Visual storytelling captivates students' attention and makes complex concepts more accessible.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It's crucial to clearly articulate the benefits of data science education to students. We should emphasize how data science skills improve critical thinking, problem-solving, and data literacy. By developing these skills, students can make informed decisions and contribute meaningfully to their communities. We can share success stories of individuals who have used data science skills to drive positive change, whether it's addressing social issues, making business decisions, or advancing medical research.</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Furthermore, we should highlight the real-world applications of data science across various fields. From healthcare and business to environmental science and social issues, data-driven insights drive innovation and address complex challenges. By showcasing how data analysis contributes to solving real-world problems, we inspire students to see the potential impact they can have through data science.</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Lastly, adopting a student-centered approach is key. We should empower students to explore and apply data science skills through hands-on projects and real-world scenarios. By fostering a student-centered learning environment that encourages exploration, creativity, and collaboration, we empower students to develop data science skills and unlock their potential in the data-driven world.</a:t>
            </a:r>
            <a:endParaRPr/>
          </a:p>
        </p:txBody>
      </p:sp>
      <p:sp>
        <p:nvSpPr>
          <p:cNvPr id="167" name="Google Shape;167;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9" name="Google Shape;179;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Now, let's explore the importance of involving the community in supporting data science education and maximizing its impact on students' education.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Engaging the community is vital for creating a supportive ecosystem that reinforces the value of data science education and enhances students' learning experiences. When the community is involved, it sends a powerful message that data science education is a priority and that everyone has a role to play in supporting our students' success.</a:t>
            </a:r>
            <a:endParaRPr/>
          </a:p>
          <a:p>
            <a:pPr indent="0" lvl="0" marL="0" rtl="0" algn="l">
              <a:spcBef>
                <a:spcPts val="0"/>
              </a:spcBef>
              <a:spcAft>
                <a:spcPts val="0"/>
              </a:spcAft>
              <a:buNone/>
            </a:pPr>
            <a:r>
              <a:rPr lang="en-US"/>
              <a:t> </a:t>
            </a:r>
            <a:endParaRPr/>
          </a:p>
          <a:p>
            <a:pPr indent="0" lvl="0" marL="0" rtl="0" algn="l">
              <a:spcBef>
                <a:spcPts val="0"/>
              </a:spcBef>
              <a:spcAft>
                <a:spcPts val="0"/>
              </a:spcAft>
              <a:buNone/>
            </a:pPr>
            <a:r>
              <a:rPr lang="en-US"/>
              <a:t>One of the key reasons for involving the community is to create a supportive environment that reinforces the value of data science education. When parents, community members, and local organizations are engaged, they become advocates for data science education and its benefits. This support can be instrumental in gaining additional resources, funding, and opportunities for students to explore and apply data science in real-world contexts.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Involving the community fosters a sense of collaboration and partnership. It brings together educators, parents, and community members to work collectively towards a common goal: preparing our students for the future. By involving the community, we tap into a wealth of knowledge, expertise, and resources that can enrich students' learning experiences and provide them with diverse perspectives on the value and application of data science in various fields.</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Engaging the community also opens doors to exciting opportunities for students. It can involve hosting workshops, events, or guest speakers who can share their experiences and demonstrate the real-world applications of data science. By connecting students with professionals in the field, they can see the relevance of data science beyond the classroom and understand how it applies to their lives and future careers.</a:t>
            </a:r>
            <a:endParaRPr/>
          </a:p>
          <a:p>
            <a:pPr indent="0" lvl="0" marL="0" rtl="0" algn="l">
              <a:spcBef>
                <a:spcPts val="0"/>
              </a:spcBef>
              <a:spcAft>
                <a:spcPts val="0"/>
              </a:spcAft>
              <a:buNone/>
            </a:pPr>
            <a:r>
              <a:t/>
            </a:r>
            <a:endParaRPr/>
          </a:p>
        </p:txBody>
      </p:sp>
      <p:sp>
        <p:nvSpPr>
          <p:cNvPr id="180" name="Google Shape;180;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3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3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3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7" name="Shape 27"/>
        <p:cNvGrpSpPr/>
        <p:nvPr/>
      </p:nvGrpSpPr>
      <p:grpSpPr>
        <a:xfrm>
          <a:off x="0" y="0"/>
          <a:ext cx="0" cy="0"/>
          <a:chOff x="0" y="0"/>
          <a:chExt cx="0" cy="0"/>
        </a:xfrm>
      </p:grpSpPr>
      <p:sp>
        <p:nvSpPr>
          <p:cNvPr id="28" name="Google Shape;28;p2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3"/>
          <p:cNvSpPr/>
          <p:nvPr>
            <p:ph idx="2" type="pic"/>
          </p:nvPr>
        </p:nvSpPr>
        <p:spPr>
          <a:xfrm>
            <a:off x="5183188" y="987425"/>
            <a:ext cx="6172200" cy="4873625"/>
          </a:xfrm>
          <a:prstGeom prst="rect">
            <a:avLst/>
          </a:prstGeom>
          <a:noFill/>
          <a:ln>
            <a:noFill/>
          </a:ln>
        </p:spPr>
      </p:sp>
      <p:sp>
        <p:nvSpPr>
          <p:cNvPr id="30" name="Google Shape;30;p2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31" name="Google Shape;31;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 name="Shape 34"/>
        <p:cNvGrpSpPr/>
        <p:nvPr/>
      </p:nvGrpSpPr>
      <p:grpSpPr>
        <a:xfrm>
          <a:off x="0" y="0"/>
          <a:ext cx="0" cy="0"/>
          <a:chOff x="0" y="0"/>
          <a:chExt cx="0" cy="0"/>
        </a:xfrm>
      </p:grpSpPr>
      <p:sp>
        <p:nvSpPr>
          <p:cNvPr id="35" name="Google Shape;35;p2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2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7" name="Google Shape;37;p2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2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2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sp>
        <p:nvSpPr>
          <p:cNvPr id="44" name="Google Shape;44;p2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2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6" name="Google Shape;46;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9" name="Shape 49"/>
        <p:cNvGrpSpPr/>
        <p:nvPr/>
      </p:nvGrpSpPr>
      <p:grpSpPr>
        <a:xfrm>
          <a:off x="0" y="0"/>
          <a:ext cx="0" cy="0"/>
          <a:chOff x="0" y="0"/>
          <a:chExt cx="0" cy="0"/>
        </a:xfrm>
      </p:grpSpPr>
      <p:sp>
        <p:nvSpPr>
          <p:cNvPr id="50" name="Google Shape;50;p2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2" name="Google Shape;52;p2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3" name="Google Shape;53;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2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 name="Google Shape;58;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5" name="Shape 65"/>
        <p:cNvGrpSpPr/>
        <p:nvPr/>
      </p:nvGrpSpPr>
      <p:grpSpPr>
        <a:xfrm>
          <a:off x="0" y="0"/>
          <a:ext cx="0" cy="0"/>
          <a:chOff x="0" y="0"/>
          <a:chExt cx="0" cy="0"/>
        </a:xfrm>
      </p:grpSpPr>
      <p:sp>
        <p:nvSpPr>
          <p:cNvPr id="66" name="Google Shape;66;p2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8" name="Google Shape;68;p2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8.jpg"/><Relationship Id="rId4" Type="http://schemas.openxmlformats.org/officeDocument/2006/relationships/image" Target="../media/image2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5.jpg"/><Relationship Id="rId4" Type="http://schemas.openxmlformats.org/officeDocument/2006/relationships/image" Target="../media/image3.png"/><Relationship Id="rId5"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hyperlink" Target="https://www.datascience4everyone.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6.jpg"/><Relationship Id="rId4" Type="http://schemas.openxmlformats.org/officeDocument/2006/relationships/hyperlink" Target="https://venturebeat.com/business/how-google-searches-30-trillion-web-pages-100-billion-times-a-month/" TargetMode="External"/><Relationship Id="rId5" Type="http://schemas.openxmlformats.org/officeDocument/2006/relationships/hyperlink" Target="http://www.internetlivestats.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jpg"/><Relationship Id="rId4" Type="http://schemas.openxmlformats.org/officeDocument/2006/relationships/image" Target="../media/image1.jpg"/><Relationship Id="rId5"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8" name="Shape 88"/>
        <p:cNvGrpSpPr/>
        <p:nvPr/>
      </p:nvGrpSpPr>
      <p:grpSpPr>
        <a:xfrm>
          <a:off x="0" y="0"/>
          <a:ext cx="0" cy="0"/>
          <a:chOff x="0" y="0"/>
          <a:chExt cx="0" cy="0"/>
        </a:xfrm>
      </p:grpSpPr>
      <p:sp>
        <p:nvSpPr>
          <p:cNvPr id="89" name="Google Shape;89;p1"/>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90" name="Google Shape;90;p1"/>
          <p:cNvSpPr/>
          <p:nvPr/>
        </p:nvSpPr>
        <p:spPr>
          <a:xfrm>
            <a:off x="1310784" y="0"/>
            <a:ext cx="9570431" cy="6858000"/>
          </a:xfrm>
          <a:custGeom>
            <a:rect b="b" l="l" r="r" t="t"/>
            <a:pathLst>
              <a:path extrusionOk="0" h="5150263" w="7187261">
                <a:moveTo>
                  <a:pt x="7178288" y="2604802"/>
                </a:moveTo>
                <a:cubicBezTo>
                  <a:pt x="7168763" y="2513076"/>
                  <a:pt x="7174478" y="2420684"/>
                  <a:pt x="7169335" y="2328577"/>
                </a:cubicBezTo>
                <a:cubicBezTo>
                  <a:pt x="7156952" y="2102882"/>
                  <a:pt x="7120586" y="1879149"/>
                  <a:pt x="7060845" y="1661160"/>
                </a:cubicBezTo>
                <a:cubicBezTo>
                  <a:pt x="6910588" y="1121007"/>
                  <a:pt x="6617428" y="631374"/>
                  <a:pt x="6212263" y="243840"/>
                </a:cubicBezTo>
                <a:cubicBezTo>
                  <a:pt x="6126538" y="162496"/>
                  <a:pt x="6040813" y="80201"/>
                  <a:pt x="5953564" y="0"/>
                </a:cubicBezTo>
                <a:lnTo>
                  <a:pt x="1408615" y="0"/>
                </a:lnTo>
                <a:cubicBezTo>
                  <a:pt x="1180967" y="200316"/>
                  <a:pt x="978332" y="427387"/>
                  <a:pt x="805111" y="676275"/>
                </a:cubicBezTo>
                <a:cubicBezTo>
                  <a:pt x="481261" y="1136523"/>
                  <a:pt x="252089" y="1640872"/>
                  <a:pt x="104928" y="2183035"/>
                </a:cubicBezTo>
                <a:cubicBezTo>
                  <a:pt x="85878" y="2254853"/>
                  <a:pt x="69495" y="2327720"/>
                  <a:pt x="51588" y="2400014"/>
                </a:cubicBezTo>
                <a:cubicBezTo>
                  <a:pt x="49683" y="2407634"/>
                  <a:pt x="51588" y="2416969"/>
                  <a:pt x="41301" y="2424208"/>
                </a:cubicBezTo>
                <a:cubicBezTo>
                  <a:pt x="45900" y="2225469"/>
                  <a:pt x="72186" y="2027834"/>
                  <a:pt x="119692" y="1834801"/>
                </a:cubicBezTo>
                <a:cubicBezTo>
                  <a:pt x="247993" y="1310926"/>
                  <a:pt x="506121" y="857726"/>
                  <a:pt x="870071" y="462248"/>
                </a:cubicBezTo>
                <a:cubicBezTo>
                  <a:pt x="1027729" y="291823"/>
                  <a:pt x="1201617" y="137169"/>
                  <a:pt x="1389279" y="476"/>
                </a:cubicBezTo>
                <a:lnTo>
                  <a:pt x="1320223" y="476"/>
                </a:lnTo>
                <a:cubicBezTo>
                  <a:pt x="960844" y="274320"/>
                  <a:pt x="656330" y="599123"/>
                  <a:pt x="423158" y="989743"/>
                </a:cubicBezTo>
                <a:cubicBezTo>
                  <a:pt x="215608" y="1337596"/>
                  <a:pt x="80258" y="1711357"/>
                  <a:pt x="25585" y="2113693"/>
                </a:cubicBezTo>
                <a:cubicBezTo>
                  <a:pt x="-2705" y="2316480"/>
                  <a:pt x="-2228" y="2521077"/>
                  <a:pt x="2344" y="2725865"/>
                </a:cubicBezTo>
                <a:cubicBezTo>
                  <a:pt x="14155" y="3261932"/>
                  <a:pt x="170650" y="3754565"/>
                  <a:pt x="447256" y="4210717"/>
                </a:cubicBezTo>
                <a:cubicBezTo>
                  <a:pt x="629851" y="4511612"/>
                  <a:pt x="866356" y="4767167"/>
                  <a:pt x="1138962" y="4988910"/>
                </a:cubicBezTo>
                <a:cubicBezTo>
                  <a:pt x="1207161" y="5044345"/>
                  <a:pt x="1277008" y="5096990"/>
                  <a:pt x="1348512" y="5146834"/>
                </a:cubicBezTo>
                <a:lnTo>
                  <a:pt x="1422712" y="5146834"/>
                </a:lnTo>
                <a:cubicBezTo>
                  <a:pt x="1043426" y="4892802"/>
                  <a:pt x="724720" y="4577334"/>
                  <a:pt x="480594" y="4187952"/>
                </a:cubicBezTo>
                <a:cubicBezTo>
                  <a:pt x="452019" y="4141851"/>
                  <a:pt x="423444" y="4095179"/>
                  <a:pt x="398679" y="4046125"/>
                </a:cubicBezTo>
                <a:cubicBezTo>
                  <a:pt x="407442" y="4043267"/>
                  <a:pt x="409156" y="4048982"/>
                  <a:pt x="411823" y="4053078"/>
                </a:cubicBezTo>
                <a:cubicBezTo>
                  <a:pt x="683572" y="4484656"/>
                  <a:pt x="1033139" y="4842701"/>
                  <a:pt x="1439380" y="5147405"/>
                </a:cubicBezTo>
                <a:lnTo>
                  <a:pt x="5710010" y="5150263"/>
                </a:lnTo>
                <a:cubicBezTo>
                  <a:pt x="5810594" y="5075482"/>
                  <a:pt x="5907272" y="4995587"/>
                  <a:pt x="5999665" y="4910900"/>
                </a:cubicBezTo>
                <a:cubicBezTo>
                  <a:pt x="6418765" y="4526661"/>
                  <a:pt x="6746901" y="4078129"/>
                  <a:pt x="6954165" y="3545777"/>
                </a:cubicBezTo>
                <a:cubicBezTo>
                  <a:pt x="7048234" y="3306175"/>
                  <a:pt x="7109956" y="3055115"/>
                  <a:pt x="7137712" y="2799207"/>
                </a:cubicBezTo>
                <a:cubicBezTo>
                  <a:pt x="7139236" y="2784920"/>
                  <a:pt x="7141046" y="2770632"/>
                  <a:pt x="7142951" y="2754535"/>
                </a:cubicBezTo>
                <a:cubicBezTo>
                  <a:pt x="7151714" y="2760440"/>
                  <a:pt x="7149237" y="2768441"/>
                  <a:pt x="7149428" y="2774823"/>
                </a:cubicBezTo>
                <a:cubicBezTo>
                  <a:pt x="7156743" y="3007967"/>
                  <a:pt x="7128777" y="3240881"/>
                  <a:pt x="7066465" y="3465672"/>
                </a:cubicBezTo>
                <a:cubicBezTo>
                  <a:pt x="6952165" y="3878580"/>
                  <a:pt x="6737948" y="4235863"/>
                  <a:pt x="6452578" y="4552760"/>
                </a:cubicBezTo>
                <a:cubicBezTo>
                  <a:pt x="6244553" y="4783836"/>
                  <a:pt x="6008809" y="4980242"/>
                  <a:pt x="5752110" y="5150263"/>
                </a:cubicBezTo>
                <a:lnTo>
                  <a:pt x="5827643" y="5150263"/>
                </a:lnTo>
                <a:cubicBezTo>
                  <a:pt x="6136539" y="4938904"/>
                  <a:pt x="6412192" y="4689348"/>
                  <a:pt x="6642793" y="4389406"/>
                </a:cubicBezTo>
                <a:cubicBezTo>
                  <a:pt x="6851295" y="4118324"/>
                  <a:pt x="7009125" y="3820859"/>
                  <a:pt x="7102469" y="3490817"/>
                </a:cubicBezTo>
                <a:cubicBezTo>
                  <a:pt x="7148646" y="3327473"/>
                  <a:pt x="7177069" y="3159624"/>
                  <a:pt x="7187242" y="2990183"/>
                </a:cubicBezTo>
                <a:cubicBezTo>
                  <a:pt x="7187623" y="2984087"/>
                  <a:pt x="7182384" y="2642330"/>
                  <a:pt x="7178288" y="2604802"/>
                </a:cubicBezTo>
                <a:close/>
                <a:moveTo>
                  <a:pt x="6342565" y="441389"/>
                </a:moveTo>
                <a:cubicBezTo>
                  <a:pt x="6829797" y="986533"/>
                  <a:pt x="7091135" y="1624422"/>
                  <a:pt x="7126567" y="2355056"/>
                </a:cubicBezTo>
                <a:cubicBezTo>
                  <a:pt x="7001123" y="1661827"/>
                  <a:pt x="6756426" y="1017365"/>
                  <a:pt x="6342565" y="44138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91" name="Google Shape;91;p1"/>
          <p:cNvSpPr txBox="1"/>
          <p:nvPr>
            <p:ph type="ctrTitle"/>
          </p:nvPr>
        </p:nvSpPr>
        <p:spPr>
          <a:xfrm>
            <a:off x="2558716" y="955309"/>
            <a:ext cx="7074568" cy="2898975"/>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FF"/>
              </a:buClr>
              <a:buSzPts val="6600"/>
              <a:buFont typeface="Calibri"/>
              <a:buNone/>
            </a:pPr>
            <a:r>
              <a:rPr lang="en-US" sz="6600">
                <a:solidFill>
                  <a:srgbClr val="FFFFFF"/>
                </a:solidFill>
              </a:rPr>
              <a:t>Empowering</a:t>
            </a:r>
            <a:br>
              <a:rPr lang="en-US" sz="6600">
                <a:solidFill>
                  <a:srgbClr val="FFFFFF"/>
                </a:solidFill>
              </a:rPr>
            </a:br>
            <a:r>
              <a:rPr lang="en-US" sz="6600">
                <a:solidFill>
                  <a:srgbClr val="FFFFFF"/>
                </a:solidFill>
              </a:rPr>
              <a:t>the</a:t>
            </a:r>
            <a:br>
              <a:rPr lang="en-US" sz="6600">
                <a:solidFill>
                  <a:srgbClr val="FFFFFF"/>
                </a:solidFill>
              </a:rPr>
            </a:br>
            <a:r>
              <a:rPr lang="en-US" sz="6600">
                <a:solidFill>
                  <a:srgbClr val="FFFFFF"/>
                </a:solidFill>
              </a:rPr>
              <a:t>Next Generation</a:t>
            </a:r>
            <a:endParaRPr/>
          </a:p>
        </p:txBody>
      </p:sp>
      <p:sp>
        <p:nvSpPr>
          <p:cNvPr id="92" name="Google Shape;92;p1"/>
          <p:cNvSpPr txBox="1"/>
          <p:nvPr>
            <p:ph idx="1" type="subTitle"/>
          </p:nvPr>
        </p:nvSpPr>
        <p:spPr>
          <a:xfrm>
            <a:off x="2634916" y="4533813"/>
            <a:ext cx="6930189" cy="938463"/>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rgbClr val="FFFFFF"/>
              </a:buClr>
              <a:buSzPts val="2400"/>
              <a:buNone/>
            </a:pPr>
            <a:r>
              <a:rPr lang="en-US">
                <a:solidFill>
                  <a:srgbClr val="FFFFFF"/>
                </a:solidFill>
              </a:rPr>
              <a:t>Communicating the Value of Data Science Education to Students, Administration, and Communities</a:t>
            </a:r>
            <a:endParaRPr/>
          </a:p>
        </p:txBody>
      </p:sp>
      <p:sp>
        <p:nvSpPr>
          <p:cNvPr id="93" name="Google Shape;93;p1"/>
          <p:cNvSpPr/>
          <p:nvPr/>
        </p:nvSpPr>
        <p:spPr>
          <a:xfrm>
            <a:off x="3974206" y="4173498"/>
            <a:ext cx="4243589" cy="18288"/>
          </a:xfrm>
          <a:custGeom>
            <a:rect b="b" l="l" r="r" t="t"/>
            <a:pathLst>
              <a:path extrusionOk="0" fill="none" h="18288" w="4243589">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extrusionOk="0" h="18288" w="4243589">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cap="rnd" cmpd="sng" w="41275">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2000"/>
                                  </p:stCondLst>
                                  <p:childTnLst>
                                    <p:set>
                                      <p:cBhvr>
                                        <p:cTn dur="1" fill="hold">
                                          <p:stCondLst>
                                            <p:cond delay="0"/>
                                          </p:stCondLst>
                                        </p:cTn>
                                        <p:tgtEl>
                                          <p:spTgt spid="92">
                                            <p:txEl>
                                              <p:pRg end="0" st="0"/>
                                            </p:txEl>
                                          </p:spTgt>
                                        </p:tgtEl>
                                        <p:attrNameLst>
                                          <p:attrName>style.visibility</p:attrName>
                                        </p:attrNameLst>
                                      </p:cBhvr>
                                      <p:to>
                                        <p:strVal val="visible"/>
                                      </p:to>
                                    </p:set>
                                    <p:animEffect filter="fade" transition="in">
                                      <p:cBhvr>
                                        <p:cTn dur="400"/>
                                        <p:tgtEl>
                                          <p:spTgt spid="92">
                                            <p:txEl>
                                              <p:pRg end="0" st="0"/>
                                            </p:txEl>
                                          </p:spTgt>
                                        </p:tgtEl>
                                      </p:cBhvr>
                                    </p:animEffect>
                                  </p:childTnLst>
                                </p:cTn>
                              </p:par>
                              <p:par>
                                <p:cTn fill="hold" nodeType="withEffect" presetClass="entr" presetID="10" presetSubtype="0">
                                  <p:stCondLst>
                                    <p:cond delay="500"/>
                                  </p:stCondLst>
                                  <p:childTnLst>
                                    <p:set>
                                      <p:cBhvr>
                                        <p:cTn dur="1" fill="hold">
                                          <p:stCondLst>
                                            <p:cond delay="0"/>
                                          </p:stCondLst>
                                        </p:cTn>
                                        <p:tgtEl>
                                          <p:spTgt spid="91"/>
                                        </p:tgtEl>
                                        <p:attrNameLst>
                                          <p:attrName>style.visibility</p:attrName>
                                        </p:attrNameLst>
                                      </p:cBhvr>
                                      <p:to>
                                        <p:strVal val="visible"/>
                                      </p:to>
                                    </p:set>
                                    <p:animEffect filter="fade" transition="in">
                                      <p:cBhvr>
                                        <p:cTn dur="400"/>
                                        <p:tgtEl>
                                          <p:spTgt spid="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1" name="Shape 191"/>
        <p:cNvGrpSpPr/>
        <p:nvPr/>
      </p:nvGrpSpPr>
      <p:grpSpPr>
        <a:xfrm>
          <a:off x="0" y="0"/>
          <a:ext cx="0" cy="0"/>
          <a:chOff x="0" y="0"/>
          <a:chExt cx="0" cy="0"/>
        </a:xfrm>
      </p:grpSpPr>
      <p:sp>
        <p:nvSpPr>
          <p:cNvPr id="192" name="Google Shape;192;p10"/>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3" name="Google Shape;193;p10"/>
          <p:cNvSpPr/>
          <p:nvPr/>
        </p:nvSpPr>
        <p:spPr>
          <a:xfrm>
            <a:off x="1" y="0"/>
            <a:ext cx="4167271" cy="6858000"/>
          </a:xfrm>
          <a:custGeom>
            <a:rect b="b" l="l" r="r" t="t"/>
            <a:pathLst>
              <a:path extrusionOk="0" h="6858000" w="4167271">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94" name="Google Shape;194;p10"/>
          <p:cNvSpPr txBox="1"/>
          <p:nvPr>
            <p:ph type="title"/>
          </p:nvPr>
        </p:nvSpPr>
        <p:spPr>
          <a:xfrm>
            <a:off x="655782" y="1153572"/>
            <a:ext cx="3231452" cy="44611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Calibri"/>
              <a:buNone/>
            </a:pPr>
            <a:r>
              <a:rPr lang="en-US">
                <a:solidFill>
                  <a:srgbClr val="FFFFFF"/>
                </a:solidFill>
              </a:rPr>
              <a:t>Engaging the Community</a:t>
            </a:r>
            <a:endParaRPr/>
          </a:p>
        </p:txBody>
      </p:sp>
      <p:sp>
        <p:nvSpPr>
          <p:cNvPr id="195" name="Google Shape;195;p10"/>
          <p:cNvSpPr/>
          <p:nvPr/>
        </p:nvSpPr>
        <p:spPr>
          <a:xfrm flipH="1" rot="10800000">
            <a:off x="7550402" y="2455479"/>
            <a:ext cx="4083433" cy="4083433"/>
          </a:xfrm>
          <a:prstGeom prst="arc">
            <a:avLst>
              <a:gd fmla="val 16200000"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196" name="Google Shape;196;p10"/>
          <p:cNvSpPr txBox="1"/>
          <p:nvPr>
            <p:ph idx="1" type="body"/>
          </p:nvPr>
        </p:nvSpPr>
        <p:spPr>
          <a:xfrm>
            <a:off x="4167272" y="0"/>
            <a:ext cx="8021680" cy="68580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rPr b="1" i="1" lang="en-US" sz="2000" u="none" cap="none" strike="noStrike">
                <a:latin typeface="Arial"/>
                <a:ea typeface="Arial"/>
                <a:cs typeface="Arial"/>
                <a:sym typeface="Arial"/>
              </a:rPr>
              <a:t>Strategies for Communicating Value</a:t>
            </a:r>
            <a:endParaRPr b="1" i="1" sz="2000">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t/>
            </a:r>
            <a:endParaRPr b="1" i="1"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Parent Education: Provide workshops, information sessions, and resources to educate parents about the importance of data science education in preparing students for future opportunities and developing critical thinking skills.</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Community Presentations: Organize presentations or forums to communicate the value of data science education to community members, emphasizing its relevance to real-world applications, career opportunities, and problem-solving.</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Showcasing Student Work: Highlight students' data science projects, achievements, and their impact on the community to demonstrate the tangible outcomes of data science education.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1" name="Shape 201"/>
        <p:cNvGrpSpPr/>
        <p:nvPr/>
      </p:nvGrpSpPr>
      <p:grpSpPr>
        <a:xfrm>
          <a:off x="0" y="0"/>
          <a:ext cx="0" cy="0"/>
          <a:chOff x="0" y="0"/>
          <a:chExt cx="0" cy="0"/>
        </a:xfrm>
      </p:grpSpPr>
      <p:sp>
        <p:nvSpPr>
          <p:cNvPr id="202" name="Google Shape;202;p11"/>
          <p:cNvSpPr/>
          <p:nvPr/>
        </p:nvSpPr>
        <p:spPr>
          <a:xfrm>
            <a:off x="3048"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3" name="Google Shape;203;p11"/>
          <p:cNvSpPr/>
          <p:nvPr/>
        </p:nvSpPr>
        <p:spPr>
          <a:xfrm>
            <a:off x="1" y="0"/>
            <a:ext cx="4167271" cy="6858000"/>
          </a:xfrm>
          <a:custGeom>
            <a:rect b="b" l="l" r="r" t="t"/>
            <a:pathLst>
              <a:path extrusionOk="0" h="6858000" w="4167271">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4" name="Google Shape;204;p11"/>
          <p:cNvSpPr txBox="1"/>
          <p:nvPr>
            <p:ph type="title"/>
          </p:nvPr>
        </p:nvSpPr>
        <p:spPr>
          <a:xfrm>
            <a:off x="686834" y="1153572"/>
            <a:ext cx="3200400" cy="44611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FFFFFF"/>
              </a:buClr>
              <a:buSzPts val="4400"/>
              <a:buFont typeface="Calibri"/>
              <a:buNone/>
            </a:pPr>
            <a:r>
              <a:rPr lang="en-US">
                <a:solidFill>
                  <a:srgbClr val="FFFFFF"/>
                </a:solidFill>
              </a:rPr>
              <a:t>Engaging the Community</a:t>
            </a:r>
            <a:endParaRPr/>
          </a:p>
        </p:txBody>
      </p:sp>
      <p:sp>
        <p:nvSpPr>
          <p:cNvPr id="205" name="Google Shape;205;p11"/>
          <p:cNvSpPr/>
          <p:nvPr/>
        </p:nvSpPr>
        <p:spPr>
          <a:xfrm flipH="1" rot="10800000">
            <a:off x="7550402" y="2455479"/>
            <a:ext cx="4083433" cy="4083433"/>
          </a:xfrm>
          <a:prstGeom prst="arc">
            <a:avLst>
              <a:gd fmla="val 16200000" name="adj1"/>
              <a:gd fmla="val 0" name="adj2"/>
            </a:avLst>
          </a:prstGeom>
          <a:noFill/>
          <a:ln cap="rnd" cmpd="sng" w="127000">
            <a:solidFill>
              <a:schemeClr val="accent4"/>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206" name="Google Shape;206;p11"/>
          <p:cNvSpPr txBox="1"/>
          <p:nvPr>
            <p:ph idx="1" type="body"/>
          </p:nvPr>
        </p:nvSpPr>
        <p:spPr>
          <a:xfrm>
            <a:off x="4167272" y="0"/>
            <a:ext cx="8021680" cy="6858000"/>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000"/>
              <a:buNone/>
            </a:pPr>
            <a:r>
              <a:rPr b="1" i="1" lang="en-US" sz="2000" u="none" cap="none" strike="noStrike">
                <a:latin typeface="Arial"/>
                <a:ea typeface="Arial"/>
                <a:cs typeface="Arial"/>
                <a:sym typeface="Arial"/>
              </a:rPr>
              <a:t>Benefits of a Collaborative Approach</a:t>
            </a:r>
            <a:endParaRPr/>
          </a:p>
          <a:p>
            <a:pPr indent="0" lvl="0" marL="0" marR="0" rtl="0" algn="l">
              <a:lnSpc>
                <a:spcPct val="90000"/>
              </a:lnSpc>
              <a:spcBef>
                <a:spcPts val="600"/>
              </a:spcBef>
              <a:spcAft>
                <a:spcPts val="0"/>
              </a:spcAft>
              <a:buClr>
                <a:schemeClr val="dk1"/>
              </a:buClr>
              <a:buSzPts val="1800"/>
              <a:buNone/>
            </a:pPr>
            <a:r>
              <a:t/>
            </a:r>
            <a:endParaRPr b="0" i="1" sz="1800" u="none" cap="none" strike="noStrike">
              <a:latin typeface="Arial"/>
              <a:ea typeface="Arial"/>
              <a:cs typeface="Arial"/>
              <a:sym typeface="Arial"/>
            </a:endParaRPr>
          </a:p>
          <a:p>
            <a:pPr indent="0" lvl="0" marL="0" marR="0" rtl="0" algn="l">
              <a:lnSpc>
                <a:spcPct val="90000"/>
              </a:lnSpc>
              <a:spcBef>
                <a:spcPts val="600"/>
              </a:spcBef>
              <a:spcAft>
                <a:spcPts val="0"/>
              </a:spcAft>
              <a:buClr>
                <a:schemeClr val="dk1"/>
              </a:buClr>
              <a:buSzPts val="1800"/>
              <a:buNone/>
            </a:pPr>
            <a:r>
              <a:rPr b="0" i="0" lang="en-US" sz="1800" u="none" cap="none" strike="noStrike">
                <a:latin typeface="Arial"/>
                <a:ea typeface="Arial"/>
                <a:cs typeface="Arial"/>
                <a:sym typeface="Arial"/>
              </a:rPr>
              <a:t>Supportive Environment: Engaging the community fosters a supportive environment where parents, educators, and community members work together to ensure students' success in data science education.</a:t>
            </a:r>
            <a:endParaRPr/>
          </a:p>
          <a:p>
            <a:pPr indent="0" lvl="0" marL="0" marR="0" rtl="0" algn="l">
              <a:lnSpc>
                <a:spcPct val="90000"/>
              </a:lnSpc>
              <a:spcBef>
                <a:spcPts val="60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600"/>
              </a:spcBef>
              <a:spcAft>
                <a:spcPts val="0"/>
              </a:spcAft>
              <a:buClr>
                <a:schemeClr val="dk1"/>
              </a:buClr>
              <a:buSzPts val="1800"/>
              <a:buNone/>
            </a:pPr>
            <a:r>
              <a:rPr b="0" i="0" lang="en-US" sz="1800" u="none" cap="none" strike="noStrike">
                <a:latin typeface="Arial"/>
                <a:ea typeface="Arial"/>
                <a:cs typeface="Arial"/>
                <a:sym typeface="Arial"/>
              </a:rPr>
              <a:t>Enhanced Resources: Collaboration with the community can bring additional resources, expertise, and partnerships to enrich data science programs, providing students with more opportunities for growth.</a:t>
            </a:r>
            <a:endParaRPr/>
          </a:p>
          <a:p>
            <a:pPr indent="0" lvl="0" marL="0" marR="0" rtl="0" algn="l">
              <a:lnSpc>
                <a:spcPct val="90000"/>
              </a:lnSpc>
              <a:spcBef>
                <a:spcPts val="60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600"/>
              </a:spcBef>
              <a:spcAft>
                <a:spcPts val="0"/>
              </a:spcAft>
              <a:buClr>
                <a:schemeClr val="dk1"/>
              </a:buClr>
              <a:buSzPts val="1800"/>
              <a:buNone/>
            </a:pPr>
            <a:r>
              <a:rPr b="0" i="0" lang="en-US" sz="1800" u="none" cap="none" strike="noStrike">
                <a:latin typeface="Arial"/>
                <a:ea typeface="Arial"/>
                <a:cs typeface="Arial"/>
                <a:sym typeface="Arial"/>
              </a:rPr>
              <a:t>Relevance to Local Community: Emphasize how data science education can address community-specific challenges and contribute to local development, promoting a sense of ownership and investment.</a:t>
            </a:r>
            <a:endParaRPr/>
          </a:p>
          <a:p>
            <a:pPr indent="0" lvl="0" marL="0" marR="0" rtl="0" algn="l">
              <a:lnSpc>
                <a:spcPct val="90000"/>
              </a:lnSpc>
              <a:spcBef>
                <a:spcPts val="60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600"/>
              </a:spcBef>
              <a:spcAft>
                <a:spcPts val="0"/>
              </a:spcAft>
              <a:buClr>
                <a:schemeClr val="dk1"/>
              </a:buClr>
              <a:buSzPts val="1800"/>
              <a:buNone/>
            </a:pPr>
            <a:r>
              <a:rPr b="0" i="0" lang="en-US" sz="1800" u="none" cap="none" strike="noStrike">
                <a:latin typeface="Arial"/>
                <a:ea typeface="Arial"/>
                <a:cs typeface="Arial"/>
                <a:sym typeface="Arial"/>
              </a:rPr>
              <a:t>Impact on Students' Education: Illustrate how community involvement in data science education enhances students' learning experiences, cultivates their curiosity, and provides them with real-world connections, motivating them to explore data science further.</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1" name="Shape 211"/>
        <p:cNvGrpSpPr/>
        <p:nvPr/>
      </p:nvGrpSpPr>
      <p:grpSpPr>
        <a:xfrm>
          <a:off x="0" y="0"/>
          <a:ext cx="0" cy="0"/>
          <a:chOff x="0" y="0"/>
          <a:chExt cx="0" cy="0"/>
        </a:xfrm>
      </p:grpSpPr>
      <p:sp>
        <p:nvSpPr>
          <p:cNvPr id="212" name="Google Shape;212;p12"/>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3" name="Google Shape;213;p12"/>
          <p:cNvSpPr txBox="1"/>
          <p:nvPr>
            <p:ph type="title"/>
          </p:nvPr>
        </p:nvSpPr>
        <p:spPr>
          <a:xfrm>
            <a:off x="572493" y="238539"/>
            <a:ext cx="11018520" cy="143441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Calibri"/>
              <a:buNone/>
            </a:pPr>
            <a:r>
              <a:rPr lang="en-US" sz="5400"/>
              <a:t>Involving Families</a:t>
            </a:r>
            <a:endParaRPr/>
          </a:p>
        </p:txBody>
      </p:sp>
      <p:sp>
        <p:nvSpPr>
          <p:cNvPr id="214" name="Google Shape;214;p12"/>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5" name="Google Shape;215;p12"/>
          <p:cNvSpPr txBox="1"/>
          <p:nvPr>
            <p:ph idx="1" type="body"/>
          </p:nvPr>
        </p:nvSpPr>
        <p:spPr>
          <a:xfrm>
            <a:off x="572493" y="1733452"/>
            <a:ext cx="7031736" cy="4143185"/>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2200"/>
              <a:buFont typeface="Calibri"/>
              <a:buNone/>
            </a:pPr>
            <a:r>
              <a:t/>
            </a:r>
            <a:endParaRPr b="0" i="0" sz="22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2200"/>
              <a:buNone/>
            </a:pPr>
            <a:r>
              <a:rPr b="0" i="0" lang="en-US" sz="2200" u="none" cap="none" strike="noStrike">
                <a:latin typeface="Arial"/>
                <a:ea typeface="Arial"/>
                <a:cs typeface="Arial"/>
                <a:sym typeface="Arial"/>
              </a:rPr>
              <a:t>Engaging families is crucial for supporting data science education and creating a collaborative learning environment for students.</a:t>
            </a:r>
            <a:endParaRPr/>
          </a:p>
          <a:p>
            <a:pPr indent="0" lvl="0" marL="0" marR="0" rtl="0" algn="l">
              <a:lnSpc>
                <a:spcPct val="90000"/>
              </a:lnSpc>
              <a:spcBef>
                <a:spcPts val="0"/>
              </a:spcBef>
              <a:spcAft>
                <a:spcPts val="0"/>
              </a:spcAft>
              <a:buClr>
                <a:schemeClr val="dk1"/>
              </a:buClr>
              <a:buSzPts val="2200"/>
              <a:buNone/>
            </a:pPr>
            <a:r>
              <a:t/>
            </a:r>
            <a:endParaRPr b="0" i="0" sz="22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2200"/>
              <a:buNone/>
            </a:pPr>
            <a:r>
              <a:rPr b="0" i="0" lang="en-US" sz="2200" u="none" cap="none" strike="noStrike">
                <a:latin typeface="Arial"/>
                <a:ea typeface="Arial"/>
                <a:cs typeface="Arial"/>
                <a:sym typeface="Arial"/>
              </a:rPr>
              <a:t>Importance of Family Engagement: Highlight how involving families reinforces the value of data science education, promotes student success, and fosters a sense of community.</a:t>
            </a:r>
            <a:endParaRPr/>
          </a:p>
          <a:p>
            <a:pPr indent="-88900" lvl="0" marL="228600" rtl="0" algn="l">
              <a:lnSpc>
                <a:spcPct val="90000"/>
              </a:lnSpc>
              <a:spcBef>
                <a:spcPts val="1000"/>
              </a:spcBef>
              <a:spcAft>
                <a:spcPts val="0"/>
              </a:spcAft>
              <a:buClr>
                <a:schemeClr val="dk1"/>
              </a:buClr>
              <a:buSzPts val="2200"/>
              <a:buNone/>
            </a:pPr>
            <a:r>
              <a:t/>
            </a:r>
            <a:endParaRPr sz="2200"/>
          </a:p>
        </p:txBody>
      </p:sp>
      <p:pic>
        <p:nvPicPr>
          <p:cNvPr descr="Father and son bonding" id="216" name="Google Shape;216;p12"/>
          <p:cNvPicPr preferRelativeResize="0"/>
          <p:nvPr/>
        </p:nvPicPr>
        <p:blipFill rotWithShape="1">
          <a:blip r:embed="rId3">
            <a:alphaModFix/>
          </a:blip>
          <a:srcRect b="2" l="13070" r="22713" t="0"/>
          <a:stretch/>
        </p:blipFill>
        <p:spPr>
          <a:xfrm>
            <a:off x="7604229" y="1798412"/>
            <a:ext cx="3941064" cy="409651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1" name="Shape 221"/>
        <p:cNvGrpSpPr/>
        <p:nvPr/>
      </p:nvGrpSpPr>
      <p:grpSpPr>
        <a:xfrm>
          <a:off x="0" y="0"/>
          <a:ext cx="0" cy="0"/>
          <a:chOff x="0" y="0"/>
          <a:chExt cx="0" cy="0"/>
        </a:xfrm>
      </p:grpSpPr>
      <p:sp>
        <p:nvSpPr>
          <p:cNvPr id="222" name="Google Shape;222;p13"/>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3" name="Google Shape;223;p13"/>
          <p:cNvSpPr txBox="1"/>
          <p:nvPr>
            <p:ph type="title"/>
          </p:nvPr>
        </p:nvSpPr>
        <p:spPr>
          <a:xfrm>
            <a:off x="572493" y="238539"/>
            <a:ext cx="11018520" cy="143441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Calibri"/>
              <a:buNone/>
            </a:pPr>
            <a:r>
              <a:rPr lang="en-US" sz="5400"/>
              <a:t>Involving Families</a:t>
            </a:r>
            <a:endParaRPr/>
          </a:p>
        </p:txBody>
      </p:sp>
      <p:sp>
        <p:nvSpPr>
          <p:cNvPr id="224" name="Google Shape;224;p13"/>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25" name="Google Shape;225;p13"/>
          <p:cNvSpPr txBox="1"/>
          <p:nvPr>
            <p:ph idx="1" type="body"/>
          </p:nvPr>
        </p:nvSpPr>
        <p:spPr>
          <a:xfrm>
            <a:off x="572493" y="1709647"/>
            <a:ext cx="7031736" cy="420746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000"/>
              <a:buNone/>
            </a:pPr>
            <a:r>
              <a:rPr b="1" i="1" lang="en-US" sz="2000" u="none" cap="none" strike="noStrike">
                <a:latin typeface="Arial"/>
                <a:ea typeface="Arial"/>
                <a:cs typeface="Arial"/>
                <a:sym typeface="Arial"/>
              </a:rPr>
              <a:t>Specific Ways to Engage Families</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Workshops and Information Sessions: Organize workshops or information sessions for parents to learn about data science education, its relevance, and how they can support their children's learning at home.</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Family Events: Host family-friendly events that showcase students' data science projects, encourage hands-on activities, and foster parent-student collaboration.</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Resource Sharing: Provide resources, such as online platforms, websites, or reading materials, that parents can access to further their understanding of data science and support their child's learning journey.</a:t>
            </a:r>
            <a:endParaRPr/>
          </a:p>
        </p:txBody>
      </p:sp>
      <p:pic>
        <p:nvPicPr>
          <p:cNvPr descr="A picture containing text, computer, screenshot&#10;&#10;Description automatically generated" id="226" name="Google Shape;226;p13"/>
          <p:cNvPicPr preferRelativeResize="0"/>
          <p:nvPr/>
        </p:nvPicPr>
        <p:blipFill rotWithShape="1">
          <a:blip r:embed="rId3">
            <a:alphaModFix/>
          </a:blip>
          <a:srcRect b="12010" l="0" r="-2" t="7170"/>
          <a:stretch/>
        </p:blipFill>
        <p:spPr>
          <a:xfrm>
            <a:off x="7604229" y="1820599"/>
            <a:ext cx="3941064" cy="409651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1" name="Shape 231"/>
        <p:cNvGrpSpPr/>
        <p:nvPr/>
      </p:nvGrpSpPr>
      <p:grpSpPr>
        <a:xfrm>
          <a:off x="0" y="0"/>
          <a:ext cx="0" cy="0"/>
          <a:chOff x="0" y="0"/>
          <a:chExt cx="0" cy="0"/>
        </a:xfrm>
      </p:grpSpPr>
      <p:sp>
        <p:nvSpPr>
          <p:cNvPr id="232" name="Google Shape;232;p1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3" name="Google Shape;233;p14"/>
          <p:cNvSpPr txBox="1"/>
          <p:nvPr>
            <p:ph type="title"/>
          </p:nvPr>
        </p:nvSpPr>
        <p:spPr>
          <a:xfrm>
            <a:off x="630939" y="547320"/>
            <a:ext cx="6894576" cy="178308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6600"/>
              <a:buFont typeface="Calibri"/>
              <a:buNone/>
            </a:pPr>
            <a:r>
              <a:rPr lang="en-US" sz="6600"/>
              <a:t>Involving Families</a:t>
            </a:r>
            <a:endParaRPr/>
          </a:p>
        </p:txBody>
      </p:sp>
      <p:sp>
        <p:nvSpPr>
          <p:cNvPr id="234" name="Google Shape;234;p14"/>
          <p:cNvSpPr/>
          <p:nvPr/>
        </p:nvSpPr>
        <p:spPr>
          <a:xfrm>
            <a:off x="758952" y="2395728"/>
            <a:ext cx="4243589" cy="18288"/>
          </a:xfrm>
          <a:custGeom>
            <a:rect b="b" l="l" r="r" t="t"/>
            <a:pathLst>
              <a:path extrusionOk="0" fill="none" h="18288" w="4243589">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extrusionOk="0" h="18288" w="4243589">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cap="rnd" cmpd="sng" w="41275">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35" name="Google Shape;235;p14"/>
          <p:cNvSpPr txBox="1"/>
          <p:nvPr>
            <p:ph idx="1" type="body"/>
          </p:nvPr>
        </p:nvSpPr>
        <p:spPr>
          <a:xfrm>
            <a:off x="758952" y="2442862"/>
            <a:ext cx="7382354" cy="4085954"/>
          </a:xfrm>
          <a:prstGeom prst="rect">
            <a:avLst/>
          </a:prstGeom>
          <a:noFill/>
          <a:ln>
            <a:noFill/>
          </a:ln>
        </p:spPr>
        <p:txBody>
          <a:bodyPr anchorCtr="0" anchor="ctr" bIns="45700" lIns="91425" spcFirstLastPara="1" rIns="91425" wrap="square" tIns="45700">
            <a:noAutofit/>
          </a:bodyPr>
          <a:lstStyle/>
          <a:p>
            <a:pPr indent="0" lvl="0" marL="0" marR="0" rtl="0" algn="l">
              <a:lnSpc>
                <a:spcPct val="90000"/>
              </a:lnSpc>
              <a:spcBef>
                <a:spcPts val="0"/>
              </a:spcBef>
              <a:spcAft>
                <a:spcPts val="0"/>
              </a:spcAft>
              <a:buClr>
                <a:schemeClr val="dk1"/>
              </a:buClr>
              <a:buSzPts val="2000"/>
              <a:buNone/>
            </a:pPr>
            <a:r>
              <a:rPr b="1" i="1" lang="en-US" sz="2000" u="none" cap="none" strike="noStrike">
                <a:latin typeface="Arial"/>
                <a:ea typeface="Arial"/>
                <a:cs typeface="Arial"/>
                <a:sym typeface="Arial"/>
              </a:rPr>
              <a:t>Creating a Supportive Environment</a:t>
            </a:r>
            <a:endParaRPr/>
          </a:p>
          <a:p>
            <a:pPr indent="0" lvl="0" marL="0" marR="0" rtl="0" algn="l">
              <a:lnSpc>
                <a:spcPct val="90000"/>
              </a:lnSpc>
              <a:spcBef>
                <a:spcPts val="60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600"/>
              </a:spcBef>
              <a:spcAft>
                <a:spcPts val="0"/>
              </a:spcAft>
              <a:buClr>
                <a:schemeClr val="dk1"/>
              </a:buClr>
              <a:buSzPts val="1800"/>
              <a:buNone/>
            </a:pPr>
            <a:r>
              <a:rPr b="0" i="0" lang="en-US" sz="1800" u="none" cap="none" strike="noStrike">
                <a:latin typeface="Arial"/>
                <a:ea typeface="Arial"/>
                <a:cs typeface="Arial"/>
                <a:sym typeface="Arial"/>
              </a:rPr>
              <a:t>Open Communication Channels: Establish open lines of communication between teachers and parents to share updates, progress, and opportunities for involvement in data science education.</a:t>
            </a:r>
            <a:endParaRPr/>
          </a:p>
          <a:p>
            <a:pPr indent="0" lvl="0" marL="0" marR="0" rtl="0" algn="l">
              <a:lnSpc>
                <a:spcPct val="90000"/>
              </a:lnSpc>
              <a:spcBef>
                <a:spcPts val="60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600"/>
              </a:spcBef>
              <a:spcAft>
                <a:spcPts val="0"/>
              </a:spcAft>
              <a:buClr>
                <a:schemeClr val="dk1"/>
              </a:buClr>
              <a:buSzPts val="1800"/>
              <a:buNone/>
            </a:pPr>
            <a:r>
              <a:rPr b="0" i="0" lang="en-US" sz="1800" u="none" cap="none" strike="noStrike">
                <a:latin typeface="Arial"/>
                <a:ea typeface="Arial"/>
                <a:cs typeface="Arial"/>
                <a:sym typeface="Arial"/>
              </a:rPr>
              <a:t>Inclusive Practices: Emphasize the importance of creating an inclusive environment that welcomes diverse perspectives, backgrounds, and experiences, ensuring that all families feel valued and engaged.</a:t>
            </a:r>
            <a:endParaRPr/>
          </a:p>
          <a:p>
            <a:pPr indent="0" lvl="0" marL="0" marR="0" rtl="0" algn="l">
              <a:lnSpc>
                <a:spcPct val="90000"/>
              </a:lnSpc>
              <a:spcBef>
                <a:spcPts val="60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600"/>
              </a:spcBef>
              <a:spcAft>
                <a:spcPts val="0"/>
              </a:spcAft>
              <a:buClr>
                <a:schemeClr val="dk1"/>
              </a:buClr>
              <a:buSzPts val="1800"/>
              <a:buNone/>
            </a:pPr>
            <a:r>
              <a:rPr b="0" i="0" lang="en-US" sz="1800" u="none" cap="none" strike="noStrike">
                <a:latin typeface="Arial"/>
                <a:ea typeface="Arial"/>
                <a:cs typeface="Arial"/>
                <a:sym typeface="Arial"/>
              </a:rPr>
              <a:t>Parent-Teacher Partnerships: Encourage partnerships between parents and teachers to support students' data science learning, exchanging insights and strategies for success.</a:t>
            </a:r>
            <a:endParaRPr/>
          </a:p>
        </p:txBody>
      </p:sp>
      <p:pic>
        <p:nvPicPr>
          <p:cNvPr descr="Hand holding piece of white puzzle on blue background" id="236" name="Google Shape;236;p14"/>
          <p:cNvPicPr preferRelativeResize="0"/>
          <p:nvPr/>
        </p:nvPicPr>
        <p:blipFill rotWithShape="1">
          <a:blip r:embed="rId3">
            <a:alphaModFix/>
          </a:blip>
          <a:srcRect b="-715" l="15446" r="20093" t="715"/>
          <a:stretch/>
        </p:blipFill>
        <p:spPr>
          <a:xfrm>
            <a:off x="8156454" y="-7"/>
            <a:ext cx="4035547" cy="4178808"/>
          </a:xfrm>
          <a:custGeom>
            <a:rect b="b" l="l" r="r" t="t"/>
            <a:pathLst>
              <a:path extrusionOk="0" h="4178808" w="4035547">
                <a:moveTo>
                  <a:pt x="14988" y="0"/>
                </a:moveTo>
                <a:lnTo>
                  <a:pt x="4035547" y="0"/>
                </a:lnTo>
                <a:lnTo>
                  <a:pt x="4035547" y="4161794"/>
                </a:lnTo>
                <a:lnTo>
                  <a:pt x="3918602" y="4164199"/>
                </a:lnTo>
                <a:cubicBezTo>
                  <a:pt x="3673497" y="4178956"/>
                  <a:pt x="3428120" y="4172295"/>
                  <a:pt x="3183014" y="4175560"/>
                </a:cubicBezTo>
                <a:cubicBezTo>
                  <a:pt x="2855121" y="4180001"/>
                  <a:pt x="2527499" y="4168639"/>
                  <a:pt x="2199742" y="4167595"/>
                </a:cubicBezTo>
                <a:cubicBezTo>
                  <a:pt x="2132562" y="4167334"/>
                  <a:pt x="2065110" y="4170729"/>
                  <a:pt x="1998202" y="4175952"/>
                </a:cubicBezTo>
                <a:cubicBezTo>
                  <a:pt x="1905507" y="4183005"/>
                  <a:pt x="1814033" y="4174124"/>
                  <a:pt x="1722153" y="4165766"/>
                </a:cubicBezTo>
                <a:cubicBezTo>
                  <a:pt x="1611407" y="4155711"/>
                  <a:pt x="1500933" y="4164591"/>
                  <a:pt x="1390867" y="4176214"/>
                </a:cubicBezTo>
                <a:lnTo>
                  <a:pt x="1348076" y="4178808"/>
                </a:lnTo>
                <a:lnTo>
                  <a:pt x="597587" y="4178808"/>
                </a:lnTo>
                <a:lnTo>
                  <a:pt x="507890" y="4175773"/>
                </a:lnTo>
                <a:cubicBezTo>
                  <a:pt x="403218" y="4174810"/>
                  <a:pt x="298546" y="4175691"/>
                  <a:pt x="193840" y="4176214"/>
                </a:cubicBezTo>
                <a:lnTo>
                  <a:pt x="2757" y="4175742"/>
                </a:lnTo>
                <a:lnTo>
                  <a:pt x="2810" y="4034870"/>
                </a:lnTo>
                <a:cubicBezTo>
                  <a:pt x="5629" y="3979851"/>
                  <a:pt x="10539" y="3924896"/>
                  <a:pt x="15416" y="3870068"/>
                </a:cubicBezTo>
                <a:cubicBezTo>
                  <a:pt x="23018" y="3799731"/>
                  <a:pt x="25045" y="3728899"/>
                  <a:pt x="21498" y="3658244"/>
                </a:cubicBezTo>
                <a:cubicBezTo>
                  <a:pt x="17063" y="3602147"/>
                  <a:pt x="10095" y="3546050"/>
                  <a:pt x="8828" y="3489953"/>
                </a:cubicBezTo>
                <a:cubicBezTo>
                  <a:pt x="6548" y="3389688"/>
                  <a:pt x="7434" y="3289424"/>
                  <a:pt x="13262" y="3189160"/>
                </a:cubicBezTo>
                <a:cubicBezTo>
                  <a:pt x="16176" y="3138901"/>
                  <a:pt x="20864" y="3089150"/>
                  <a:pt x="22891" y="3038510"/>
                </a:cubicBezTo>
                <a:cubicBezTo>
                  <a:pt x="24918" y="2987870"/>
                  <a:pt x="28973" y="2936723"/>
                  <a:pt x="17444" y="2887098"/>
                </a:cubicBezTo>
                <a:cubicBezTo>
                  <a:pt x="-2068" y="2802699"/>
                  <a:pt x="12249" y="2718680"/>
                  <a:pt x="16430" y="2634534"/>
                </a:cubicBezTo>
                <a:cubicBezTo>
                  <a:pt x="18964" y="2582244"/>
                  <a:pt x="34168" y="2528685"/>
                  <a:pt x="20738" y="2477919"/>
                </a:cubicBezTo>
                <a:cubicBezTo>
                  <a:pt x="-421" y="2398342"/>
                  <a:pt x="13389" y="2320415"/>
                  <a:pt x="20738" y="2242107"/>
                </a:cubicBezTo>
                <a:cubicBezTo>
                  <a:pt x="29213" y="2168001"/>
                  <a:pt x="27718" y="2093082"/>
                  <a:pt x="16303" y="2019369"/>
                </a:cubicBezTo>
                <a:cubicBezTo>
                  <a:pt x="1986" y="1946239"/>
                  <a:pt x="1986" y="1871028"/>
                  <a:pt x="16303" y="1797899"/>
                </a:cubicBezTo>
                <a:cubicBezTo>
                  <a:pt x="28162" y="1737537"/>
                  <a:pt x="29530" y="1675589"/>
                  <a:pt x="20357" y="1614758"/>
                </a:cubicBezTo>
                <a:cubicBezTo>
                  <a:pt x="14149" y="1571226"/>
                  <a:pt x="3000" y="1527947"/>
                  <a:pt x="1480" y="1484415"/>
                </a:cubicBezTo>
                <a:cubicBezTo>
                  <a:pt x="-1662" y="1393377"/>
                  <a:pt x="200" y="1302238"/>
                  <a:pt x="7055" y="1211417"/>
                </a:cubicBezTo>
                <a:cubicBezTo>
                  <a:pt x="15036" y="1107980"/>
                  <a:pt x="30366" y="1004923"/>
                  <a:pt x="19724" y="900725"/>
                </a:cubicBezTo>
                <a:cubicBezTo>
                  <a:pt x="16050" y="864934"/>
                  <a:pt x="8575" y="829270"/>
                  <a:pt x="7815" y="793353"/>
                </a:cubicBezTo>
                <a:cubicBezTo>
                  <a:pt x="6168" y="726087"/>
                  <a:pt x="5407" y="659710"/>
                  <a:pt x="9208" y="590286"/>
                </a:cubicBezTo>
                <a:cubicBezTo>
                  <a:pt x="13009" y="520863"/>
                  <a:pt x="27452" y="450424"/>
                  <a:pt x="17697" y="382270"/>
                </a:cubicBezTo>
                <a:cubicBezTo>
                  <a:pt x="7941" y="314115"/>
                  <a:pt x="14276" y="247103"/>
                  <a:pt x="20611" y="180218"/>
                </a:cubicBezTo>
                <a:cubicBezTo>
                  <a:pt x="23652" y="148426"/>
                  <a:pt x="25711" y="116982"/>
                  <a:pt x="25156" y="85665"/>
                </a:cubicBezTo>
                <a:close/>
              </a:path>
            </a:pathLst>
          </a:custGeom>
          <a:noFill/>
          <a:ln>
            <a:noFill/>
          </a:ln>
        </p:spPr>
      </p:pic>
      <p:pic>
        <p:nvPicPr>
          <p:cNvPr descr="Siblings on the bed" id="237" name="Google Shape;237;p14"/>
          <p:cNvPicPr preferRelativeResize="0"/>
          <p:nvPr/>
        </p:nvPicPr>
        <p:blipFill rotWithShape="1">
          <a:blip r:embed="rId4">
            <a:alphaModFix/>
          </a:blip>
          <a:srcRect b="-1" l="0" r="-1" t="4108"/>
          <a:stretch/>
        </p:blipFill>
        <p:spPr>
          <a:xfrm>
            <a:off x="8144356" y="4267201"/>
            <a:ext cx="4047645" cy="2590808"/>
          </a:xfrm>
          <a:custGeom>
            <a:rect b="b" l="l" r="r" t="t"/>
            <a:pathLst>
              <a:path extrusionOk="0" h="2495811" w="4047645">
                <a:moveTo>
                  <a:pt x="2441891" y="4"/>
                </a:moveTo>
                <a:cubicBezTo>
                  <a:pt x="2489381" y="-78"/>
                  <a:pt x="2536882" y="1163"/>
                  <a:pt x="2584383" y="4428"/>
                </a:cubicBezTo>
                <a:cubicBezTo>
                  <a:pt x="2744314" y="17813"/>
                  <a:pt x="2904989" y="21079"/>
                  <a:pt x="3065367" y="14222"/>
                </a:cubicBezTo>
                <a:cubicBezTo>
                  <a:pt x="3194244" y="5694"/>
                  <a:pt x="3323514" y="4206"/>
                  <a:pt x="3452568" y="9782"/>
                </a:cubicBezTo>
                <a:cubicBezTo>
                  <a:pt x="3572813" y="16442"/>
                  <a:pt x="3693059" y="23233"/>
                  <a:pt x="3813712" y="19315"/>
                </a:cubicBezTo>
                <a:cubicBezTo>
                  <a:pt x="3861755" y="17748"/>
                  <a:pt x="3909121" y="15789"/>
                  <a:pt x="3956758" y="13177"/>
                </a:cubicBezTo>
                <a:lnTo>
                  <a:pt x="4047645" y="9696"/>
                </a:lnTo>
                <a:lnTo>
                  <a:pt x="4047645" y="2495811"/>
                </a:lnTo>
                <a:lnTo>
                  <a:pt x="28177" y="2495811"/>
                </a:lnTo>
                <a:lnTo>
                  <a:pt x="28782" y="2485852"/>
                </a:lnTo>
                <a:cubicBezTo>
                  <a:pt x="31911" y="2365446"/>
                  <a:pt x="35027" y="2245002"/>
                  <a:pt x="38157" y="2124521"/>
                </a:cubicBezTo>
                <a:cubicBezTo>
                  <a:pt x="38284" y="2119444"/>
                  <a:pt x="39171" y="2114494"/>
                  <a:pt x="39171" y="2109417"/>
                </a:cubicBezTo>
                <a:cubicBezTo>
                  <a:pt x="48166" y="1995573"/>
                  <a:pt x="53107" y="1881729"/>
                  <a:pt x="18899" y="1770550"/>
                </a:cubicBezTo>
                <a:cubicBezTo>
                  <a:pt x="15871" y="1760104"/>
                  <a:pt x="14262" y="1749304"/>
                  <a:pt x="14084" y="1738440"/>
                </a:cubicBezTo>
                <a:cubicBezTo>
                  <a:pt x="12413" y="1641514"/>
                  <a:pt x="16644" y="1544587"/>
                  <a:pt x="26754" y="1448181"/>
                </a:cubicBezTo>
                <a:cubicBezTo>
                  <a:pt x="31949" y="1389038"/>
                  <a:pt x="26754" y="1329006"/>
                  <a:pt x="43478" y="1270498"/>
                </a:cubicBezTo>
                <a:cubicBezTo>
                  <a:pt x="50864" y="1241421"/>
                  <a:pt x="55109" y="1211634"/>
                  <a:pt x="56147" y="1181656"/>
                </a:cubicBezTo>
                <a:cubicBezTo>
                  <a:pt x="59948" y="1109060"/>
                  <a:pt x="38537" y="1040779"/>
                  <a:pt x="18139" y="972244"/>
                </a:cubicBezTo>
                <a:cubicBezTo>
                  <a:pt x="7370" y="935945"/>
                  <a:pt x="-5426" y="898886"/>
                  <a:pt x="2429" y="860811"/>
                </a:cubicBezTo>
                <a:cubicBezTo>
                  <a:pt x="16707" y="802251"/>
                  <a:pt x="24854" y="742359"/>
                  <a:pt x="26754" y="682112"/>
                </a:cubicBezTo>
                <a:cubicBezTo>
                  <a:pt x="26754" y="639468"/>
                  <a:pt x="16365" y="597712"/>
                  <a:pt x="20039" y="555195"/>
                </a:cubicBezTo>
                <a:cubicBezTo>
                  <a:pt x="28211" y="472712"/>
                  <a:pt x="30238" y="389734"/>
                  <a:pt x="26121" y="306946"/>
                </a:cubicBezTo>
                <a:cubicBezTo>
                  <a:pt x="26095" y="273846"/>
                  <a:pt x="29846" y="240848"/>
                  <a:pt x="37270" y="208585"/>
                </a:cubicBezTo>
                <a:cubicBezTo>
                  <a:pt x="46506" y="151651"/>
                  <a:pt x="48419" y="93777"/>
                  <a:pt x="42971" y="36360"/>
                </a:cubicBezTo>
                <a:lnTo>
                  <a:pt x="38853" y="8429"/>
                </a:lnTo>
                <a:lnTo>
                  <a:pt x="56649" y="7824"/>
                </a:lnTo>
                <a:cubicBezTo>
                  <a:pt x="210497" y="-156"/>
                  <a:pt x="364754" y="3162"/>
                  <a:pt x="518087" y="17748"/>
                </a:cubicBezTo>
                <a:cubicBezTo>
                  <a:pt x="626567" y="25440"/>
                  <a:pt x="735534" y="24213"/>
                  <a:pt x="843809" y="14092"/>
                </a:cubicBezTo>
                <a:cubicBezTo>
                  <a:pt x="1042499" y="-1711"/>
                  <a:pt x="1240782" y="10958"/>
                  <a:pt x="1439065" y="21666"/>
                </a:cubicBezTo>
                <a:cubicBezTo>
                  <a:pt x="1631105" y="32113"/>
                  <a:pt x="1823010" y="24408"/>
                  <a:pt x="2015050" y="17487"/>
                </a:cubicBezTo>
                <a:cubicBezTo>
                  <a:pt x="2157045" y="12394"/>
                  <a:pt x="2299420" y="249"/>
                  <a:pt x="2441891" y="4"/>
                </a:cubicBezTo>
                <a:close/>
              </a:path>
            </a:pathLst>
          </a:cu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2" name="Shape 242"/>
        <p:cNvGrpSpPr/>
        <p:nvPr/>
      </p:nvGrpSpPr>
      <p:grpSpPr>
        <a:xfrm>
          <a:off x="0" y="0"/>
          <a:ext cx="0" cy="0"/>
          <a:chOff x="0" y="0"/>
          <a:chExt cx="0" cy="0"/>
        </a:xfrm>
      </p:grpSpPr>
      <p:sp>
        <p:nvSpPr>
          <p:cNvPr id="243" name="Google Shape;243;p15"/>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4" name="Google Shape;244;p15"/>
          <p:cNvSpPr txBox="1"/>
          <p:nvPr>
            <p:ph type="title"/>
          </p:nvPr>
        </p:nvSpPr>
        <p:spPr>
          <a:xfrm>
            <a:off x="572493" y="238539"/>
            <a:ext cx="11018520" cy="143441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400"/>
              <a:buFont typeface="Calibri"/>
              <a:buNone/>
            </a:pPr>
            <a:r>
              <a:rPr lang="en-US" sz="5400"/>
              <a:t>Involving Families</a:t>
            </a:r>
            <a:endParaRPr/>
          </a:p>
        </p:txBody>
      </p:sp>
      <p:sp>
        <p:nvSpPr>
          <p:cNvPr id="245" name="Google Shape;245;p15"/>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46" name="Google Shape;246;p15"/>
          <p:cNvSpPr txBox="1"/>
          <p:nvPr>
            <p:ph idx="1" type="body"/>
          </p:nvPr>
        </p:nvSpPr>
        <p:spPr>
          <a:xfrm>
            <a:off x="572493" y="1792318"/>
            <a:ext cx="6815738" cy="439817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rPr b="1" i="1" lang="en-US" sz="2000" u="none" cap="none" strike="noStrike">
                <a:latin typeface="Arial"/>
                <a:ea typeface="Arial"/>
                <a:cs typeface="Arial"/>
                <a:sym typeface="Arial"/>
              </a:rPr>
              <a:t>Importance of Supportive and Inclusive Environment</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Motivated Learners: When families are involved, students feel supported, motivated, and empowered to excel in data science education.</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Holistic Learning: Involving families fosters holistic learning, where students can apply data science skills beyond the classroom and see the real-world connections.</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Shared Values: Engaging families in data science education promotes shared values of lifelong learning, curiosity, and problem-solving, creating a strong foundation for student success.</a:t>
            </a:r>
            <a:endParaRPr/>
          </a:p>
        </p:txBody>
      </p:sp>
      <p:pic>
        <p:nvPicPr>
          <p:cNvPr descr="Father teaching son" id="247" name="Google Shape;247;p15"/>
          <p:cNvPicPr preferRelativeResize="0"/>
          <p:nvPr/>
        </p:nvPicPr>
        <p:blipFill rotWithShape="1">
          <a:blip r:embed="rId3">
            <a:alphaModFix/>
          </a:blip>
          <a:srcRect b="2" l="283" r="35501" t="0"/>
          <a:stretch/>
        </p:blipFill>
        <p:spPr>
          <a:xfrm>
            <a:off x="7388232" y="1792318"/>
            <a:ext cx="4231275" cy="439817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2" name="Shape 252"/>
        <p:cNvGrpSpPr/>
        <p:nvPr/>
      </p:nvGrpSpPr>
      <p:grpSpPr>
        <a:xfrm>
          <a:off x="0" y="0"/>
          <a:ext cx="0" cy="0"/>
          <a:chOff x="0" y="0"/>
          <a:chExt cx="0" cy="0"/>
        </a:xfrm>
      </p:grpSpPr>
      <p:sp>
        <p:nvSpPr>
          <p:cNvPr id="253" name="Google Shape;253;p16"/>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54" name="Google Shape;254;p16"/>
          <p:cNvSpPr txBox="1"/>
          <p:nvPr>
            <p:ph type="title"/>
          </p:nvPr>
        </p:nvSpPr>
        <p:spPr>
          <a:xfrm>
            <a:off x="572493" y="238539"/>
            <a:ext cx="11018520" cy="1434415"/>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000"/>
              <a:buFont typeface="Calibri"/>
              <a:buNone/>
            </a:pPr>
            <a:r>
              <a:rPr lang="en-US" sz="4000"/>
              <a:t>Nurturing a Culture of Data-Driven Decision-Making</a:t>
            </a:r>
            <a:endParaRPr/>
          </a:p>
        </p:txBody>
      </p:sp>
      <p:sp>
        <p:nvSpPr>
          <p:cNvPr id="255" name="Google Shape;255;p16"/>
          <p:cNvSpPr/>
          <p:nvPr/>
        </p:nvSpPr>
        <p:spPr>
          <a:xfrm>
            <a:off x="572493" y="1681544"/>
            <a:ext cx="10972800" cy="18288"/>
          </a:xfrm>
          <a:custGeom>
            <a:rect b="b" l="l" r="r" t="t"/>
            <a:pathLst>
              <a:path extrusionOk="0" fill="none" h="18288" w="1097280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extrusionOk="0" h="18288" w="1097280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4901"/>
            </a:schemeClr>
          </a:solidFill>
          <a:ln cap="rnd" cmpd="sng" w="44450">
            <a:solidFill>
              <a:schemeClr val="accent2">
                <a:alpha val="74901"/>
              </a:schemeClr>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Female interior designers browsing fabric swatches" id="256" name="Google Shape;256;p16"/>
          <p:cNvPicPr preferRelativeResize="0"/>
          <p:nvPr/>
        </p:nvPicPr>
        <p:blipFill rotWithShape="1">
          <a:blip r:embed="rId3">
            <a:alphaModFix/>
          </a:blip>
          <a:srcRect b="2" l="17963" r="17821" t="0"/>
          <a:stretch/>
        </p:blipFill>
        <p:spPr>
          <a:xfrm>
            <a:off x="7675658" y="2093976"/>
            <a:ext cx="3941064" cy="4096512"/>
          </a:xfrm>
          <a:prstGeom prst="rect">
            <a:avLst/>
          </a:prstGeom>
          <a:noFill/>
          <a:ln>
            <a:noFill/>
          </a:ln>
        </p:spPr>
      </p:pic>
      <p:grpSp>
        <p:nvGrpSpPr>
          <p:cNvPr id="257" name="Google Shape;257;p16"/>
          <p:cNvGrpSpPr/>
          <p:nvPr/>
        </p:nvGrpSpPr>
        <p:grpSpPr>
          <a:xfrm>
            <a:off x="572493" y="2547595"/>
            <a:ext cx="6713552" cy="3166612"/>
            <a:chOff x="0" y="476279"/>
            <a:chExt cx="6713552" cy="3166612"/>
          </a:xfrm>
        </p:grpSpPr>
        <p:sp>
          <p:nvSpPr>
            <p:cNvPr id="258" name="Google Shape;258;p16"/>
            <p:cNvSpPr/>
            <p:nvPr/>
          </p:nvSpPr>
          <p:spPr>
            <a:xfrm>
              <a:off x="0" y="476279"/>
              <a:ext cx="6713552" cy="1428837"/>
            </a:xfrm>
            <a:prstGeom prst="roundRect">
              <a:avLst>
                <a:gd fmla="val 1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59" name="Google Shape;259;p16"/>
            <p:cNvSpPr/>
            <p:nvPr/>
          </p:nvSpPr>
          <p:spPr>
            <a:xfrm>
              <a:off x="432223" y="797767"/>
              <a:ext cx="785860" cy="785860"/>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60" name="Google Shape;260;p16"/>
            <p:cNvSpPr/>
            <p:nvPr/>
          </p:nvSpPr>
          <p:spPr>
            <a:xfrm>
              <a:off x="1650307" y="476279"/>
              <a:ext cx="5063244" cy="1428837"/>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61" name="Google Shape;261;p16"/>
            <p:cNvSpPr txBox="1"/>
            <p:nvPr/>
          </p:nvSpPr>
          <p:spPr>
            <a:xfrm>
              <a:off x="1650307" y="476279"/>
              <a:ext cx="5063244" cy="1428837"/>
            </a:xfrm>
            <a:prstGeom prst="rect">
              <a:avLst/>
            </a:prstGeom>
            <a:noFill/>
            <a:ln>
              <a:noFill/>
            </a:ln>
          </p:spPr>
          <p:txBody>
            <a:bodyPr anchorCtr="0" anchor="ctr" bIns="151200" lIns="151200" spcFirstLastPara="1" rIns="151200" wrap="square" tIns="151200">
              <a:noAutofit/>
            </a:bodyPr>
            <a:lstStyle/>
            <a:p>
              <a:pPr indent="0" lvl="0" marL="0" marR="0" rtl="0" algn="l">
                <a:lnSpc>
                  <a:spcPct val="100000"/>
                </a:lnSpc>
                <a:spcBef>
                  <a:spcPts val="0"/>
                </a:spcBef>
                <a:spcAft>
                  <a:spcPts val="0"/>
                </a:spcAft>
                <a:buClr>
                  <a:schemeClr val="dk1"/>
                </a:buClr>
                <a:buSzPts val="1800"/>
                <a:buFont typeface="Calibri"/>
                <a:buNone/>
              </a:pPr>
              <a:r>
                <a:rPr b="0" i="0" lang="en-US" sz="1800">
                  <a:solidFill>
                    <a:srgbClr val="FFFFFF"/>
                  </a:solidFill>
                  <a:latin typeface="Calibri"/>
                  <a:ea typeface="Calibri"/>
                  <a:cs typeface="Calibri"/>
                  <a:sym typeface="Calibri"/>
                </a:rPr>
                <a:t>Data science education plays a vital role in fostering a culture of data-driven decision-making within schools.</a:t>
              </a:r>
              <a:endParaRPr sz="1800">
                <a:solidFill>
                  <a:srgbClr val="FFFFFF"/>
                </a:solidFill>
                <a:latin typeface="Calibri"/>
                <a:ea typeface="Calibri"/>
                <a:cs typeface="Calibri"/>
                <a:sym typeface="Calibri"/>
              </a:endParaRPr>
            </a:p>
          </p:txBody>
        </p:sp>
        <p:sp>
          <p:nvSpPr>
            <p:cNvPr id="262" name="Google Shape;262;p16"/>
            <p:cNvSpPr/>
            <p:nvPr/>
          </p:nvSpPr>
          <p:spPr>
            <a:xfrm>
              <a:off x="0" y="2214054"/>
              <a:ext cx="6713552" cy="1428837"/>
            </a:xfrm>
            <a:prstGeom prst="roundRect">
              <a:avLst>
                <a:gd fmla="val 1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63" name="Google Shape;263;p16"/>
            <p:cNvSpPr/>
            <p:nvPr/>
          </p:nvSpPr>
          <p:spPr>
            <a:xfrm>
              <a:off x="432223" y="2535543"/>
              <a:ext cx="785860" cy="785860"/>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64" name="Google Shape;264;p16"/>
            <p:cNvSpPr/>
            <p:nvPr/>
          </p:nvSpPr>
          <p:spPr>
            <a:xfrm>
              <a:off x="1650307" y="2214054"/>
              <a:ext cx="5063244" cy="1428837"/>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65" name="Google Shape;265;p16"/>
            <p:cNvSpPr txBox="1"/>
            <p:nvPr/>
          </p:nvSpPr>
          <p:spPr>
            <a:xfrm>
              <a:off x="1650307" y="2214054"/>
              <a:ext cx="5063244" cy="1428837"/>
            </a:xfrm>
            <a:prstGeom prst="rect">
              <a:avLst/>
            </a:prstGeom>
            <a:noFill/>
            <a:ln>
              <a:noFill/>
            </a:ln>
          </p:spPr>
          <p:txBody>
            <a:bodyPr anchorCtr="0" anchor="ctr" bIns="151200" lIns="151200" spcFirstLastPara="1" rIns="151200" wrap="square" tIns="151200">
              <a:noAutofit/>
            </a:bodyPr>
            <a:lstStyle/>
            <a:p>
              <a:pPr indent="0" lvl="0" marL="0" marR="0" rtl="0" algn="l">
                <a:lnSpc>
                  <a:spcPct val="100000"/>
                </a:lnSpc>
                <a:spcBef>
                  <a:spcPts val="0"/>
                </a:spcBef>
                <a:spcAft>
                  <a:spcPts val="0"/>
                </a:spcAft>
                <a:buClr>
                  <a:schemeClr val="lt1"/>
                </a:buClr>
                <a:buSzPts val="1800"/>
                <a:buFont typeface="Calibri"/>
                <a:buNone/>
              </a:pPr>
              <a:r>
                <a:rPr b="0" i="0" lang="en-US" sz="1800">
                  <a:solidFill>
                    <a:srgbClr val="FFFFFF"/>
                  </a:solidFill>
                  <a:latin typeface="Calibri"/>
                  <a:ea typeface="Calibri"/>
                  <a:cs typeface="Calibri"/>
                  <a:sym typeface="Calibri"/>
                </a:rPr>
                <a:t>Importance of Data-Driven Decision-Making: Highlight the significance of using data to inform decision-making processes, promote continuous improvement, and enhance student outcomes.</a:t>
              </a:r>
              <a:endParaRPr sz="1800">
                <a:solidFill>
                  <a:srgbClr val="FFFFFF"/>
                </a:solidFill>
                <a:latin typeface="Calibri"/>
                <a:ea typeface="Calibri"/>
                <a:cs typeface="Calibri"/>
                <a:sym typeface="Calibri"/>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0" name="Shape 270"/>
        <p:cNvGrpSpPr/>
        <p:nvPr/>
      </p:nvGrpSpPr>
      <p:grpSpPr>
        <a:xfrm>
          <a:off x="0" y="0"/>
          <a:ext cx="0" cy="0"/>
          <a:chOff x="0" y="0"/>
          <a:chExt cx="0" cy="0"/>
        </a:xfrm>
      </p:grpSpPr>
      <p:sp>
        <p:nvSpPr>
          <p:cNvPr id="271" name="Google Shape;271;p17"/>
          <p:cNvSpPr/>
          <p:nvPr/>
        </p:nvSpPr>
        <p:spPr>
          <a:xfrm>
            <a:off x="0" y="0"/>
            <a:ext cx="12191999" cy="6857365"/>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2" name="Google Shape;272;p17"/>
          <p:cNvSpPr txBox="1"/>
          <p:nvPr>
            <p:ph type="title"/>
          </p:nvPr>
        </p:nvSpPr>
        <p:spPr>
          <a:xfrm>
            <a:off x="795528" y="386930"/>
            <a:ext cx="10141799" cy="1300554"/>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Nurturing a Culture of Data-Driven Decision-Making</a:t>
            </a:r>
            <a:endParaRPr/>
          </a:p>
        </p:txBody>
      </p:sp>
      <p:sp>
        <p:nvSpPr>
          <p:cNvPr id="273" name="Google Shape;273;p17"/>
          <p:cNvSpPr/>
          <p:nvPr/>
        </p:nvSpPr>
        <p:spPr>
          <a:xfrm rot="10800000">
            <a:off x="-2" y="1998845"/>
            <a:ext cx="11454595" cy="781699"/>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74" name="Google Shape;274;p17"/>
          <p:cNvSpPr/>
          <p:nvPr/>
        </p:nvSpPr>
        <p:spPr>
          <a:xfrm>
            <a:off x="0" y="2203079"/>
            <a:ext cx="11383362" cy="4267991"/>
          </a:xfrm>
          <a:prstGeom prst="rect">
            <a:avLst/>
          </a:prstGeom>
          <a:solidFill>
            <a:schemeClr val="lt1"/>
          </a:solidFill>
          <a:ln>
            <a:noFill/>
          </a:ln>
          <a:effectLst>
            <a:outerShdw blurRad="139700" rotWithShape="0" algn="t" dir="5400000" dist="127000">
              <a:srgbClr val="000000">
                <a:alpha val="14901"/>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275" name="Google Shape;275;p17" title="Pulsing cartoon puzzle brain"/>
          <p:cNvPicPr preferRelativeResize="0"/>
          <p:nvPr/>
        </p:nvPicPr>
        <p:blipFill rotWithShape="1">
          <a:blip r:embed="rId3">
            <a:alphaModFix/>
          </a:blip>
          <a:srcRect b="0" l="13846" r="16255" t="0"/>
          <a:stretch/>
        </p:blipFill>
        <p:spPr>
          <a:xfrm>
            <a:off x="-2" y="2203079"/>
            <a:ext cx="5303520" cy="4267990"/>
          </a:xfrm>
          <a:prstGeom prst="rect">
            <a:avLst/>
          </a:prstGeom>
          <a:noFill/>
          <a:ln>
            <a:noFill/>
          </a:ln>
        </p:spPr>
      </p:pic>
      <p:sp>
        <p:nvSpPr>
          <p:cNvPr id="276" name="Google Shape;276;p17"/>
          <p:cNvSpPr txBox="1"/>
          <p:nvPr>
            <p:ph idx="1" type="body"/>
          </p:nvPr>
        </p:nvSpPr>
        <p:spPr>
          <a:xfrm>
            <a:off x="5303518" y="2203078"/>
            <a:ext cx="6079844" cy="426799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2000"/>
              <a:buNone/>
            </a:pPr>
            <a:r>
              <a:rPr b="1" i="1" lang="en-US" sz="2000" u="none" cap="none" strike="noStrike">
                <a:latin typeface="Arial"/>
                <a:ea typeface="Arial"/>
                <a:cs typeface="Arial"/>
                <a:sym typeface="Arial"/>
              </a:rPr>
              <a:t>Contribution of Data Science Education</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Data Literacy: Data science education equips students with the skills to collect, analyze, and interpret data, fostering data literacy among both students and educators.</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Evidence-Based Practices: By integrating data science into instructional practices, schools can promote evidence-based decision-making, ensuring that strategies and interventions are grounded in data-driven insights.</a:t>
            </a:r>
            <a:endParaRPr/>
          </a:p>
          <a:p>
            <a:pPr indent="0" lvl="0" marL="0" marR="0" rtl="0" algn="l">
              <a:lnSpc>
                <a:spcPct val="90000"/>
              </a:lnSpc>
              <a:spcBef>
                <a:spcPts val="0"/>
              </a:spcBef>
              <a:spcAft>
                <a:spcPts val="0"/>
              </a:spcAft>
              <a:buClr>
                <a:schemeClr val="dk1"/>
              </a:buClr>
              <a:buSzPts val="1800"/>
              <a:buNone/>
            </a:pPr>
            <a:r>
              <a:t/>
            </a:r>
            <a:endParaRPr b="0" i="0" sz="18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800"/>
              <a:buNone/>
            </a:pPr>
            <a:r>
              <a:rPr b="0" i="0" lang="en-US" sz="1800" u="none" cap="none" strike="noStrike">
                <a:latin typeface="Arial"/>
                <a:ea typeface="Arial"/>
                <a:cs typeface="Arial"/>
                <a:sym typeface="Arial"/>
              </a:rPr>
              <a:t>Personalized Learning: Data-driven decision-making enables personalized learning experiences by tailoring instruction and interventions based on individual student needs and strengths.</a:t>
            </a:r>
            <a:endParaRPr/>
          </a:p>
        </p:txBody>
      </p:sp>
      <p:sp>
        <p:nvSpPr>
          <p:cNvPr id="277" name="Google Shape;277;p17"/>
          <p:cNvSpPr/>
          <p:nvPr/>
        </p:nvSpPr>
        <p:spPr>
          <a:xfrm rot="5400000">
            <a:off x="11228040" y="2313027"/>
            <a:ext cx="781700" cy="152382"/>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75"/>
                                        </p:tgtEl>
                                        <p:attrNameLst>
                                          <p:attrName>style.visibility</p:attrName>
                                        </p:attrNameLst>
                                      </p:cBhvr>
                                      <p:to>
                                        <p:strVal val="visible"/>
                                      </p:to>
                                    </p:set>
                                    <p:animEffect filter="fade" transition="in">
                                      <p:cBhvr>
                                        <p:cTn dur="5000"/>
                                        <p:tgtEl>
                                          <p:spTgt spid="2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2" name="Shape 282"/>
        <p:cNvGrpSpPr/>
        <p:nvPr/>
      </p:nvGrpSpPr>
      <p:grpSpPr>
        <a:xfrm>
          <a:off x="0" y="0"/>
          <a:ext cx="0" cy="0"/>
          <a:chOff x="0" y="0"/>
          <a:chExt cx="0" cy="0"/>
        </a:xfrm>
      </p:grpSpPr>
      <p:sp>
        <p:nvSpPr>
          <p:cNvPr id="283" name="Google Shape;283;p18"/>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84" name="Google Shape;284;p18"/>
          <p:cNvSpPr/>
          <p:nvPr/>
        </p:nvSpPr>
        <p:spPr>
          <a:xfrm>
            <a:off x="0" y="0"/>
            <a:ext cx="9024730" cy="6857999"/>
          </a:xfrm>
          <a:prstGeom prst="rect">
            <a:avLst/>
          </a:prstGeom>
          <a:solidFill>
            <a:srgbClr val="82766A">
              <a:alpha val="14901"/>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Graph on document with pen" id="285" name="Google Shape;285;p18"/>
          <p:cNvPicPr preferRelativeResize="0"/>
          <p:nvPr/>
        </p:nvPicPr>
        <p:blipFill rotWithShape="1">
          <a:blip r:embed="rId3">
            <a:alphaModFix/>
          </a:blip>
          <a:srcRect b="-3" l="36501" r="22449" t="0"/>
          <a:stretch/>
        </p:blipFill>
        <p:spPr>
          <a:xfrm>
            <a:off x="7968222" y="10"/>
            <a:ext cx="4223778" cy="6857990"/>
          </a:xfrm>
          <a:custGeom>
            <a:rect b="b" l="l" r="r" t="t"/>
            <a:pathLst>
              <a:path extrusionOk="0" h="6865951" w="4223778">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a:noFill/>
          <a:ln>
            <a:noFill/>
          </a:ln>
        </p:spPr>
      </p:pic>
      <p:sp>
        <p:nvSpPr>
          <p:cNvPr id="286" name="Google Shape;286;p18"/>
          <p:cNvSpPr txBox="1"/>
          <p:nvPr>
            <p:ph type="title"/>
          </p:nvPr>
        </p:nvSpPr>
        <p:spPr>
          <a:xfrm>
            <a:off x="1137034" y="609600"/>
            <a:ext cx="6831188" cy="132288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Nurturing a Culture of Data-Driven Decision-Making</a:t>
            </a:r>
            <a:endParaRPr/>
          </a:p>
        </p:txBody>
      </p:sp>
      <p:sp>
        <p:nvSpPr>
          <p:cNvPr id="287" name="Google Shape;287;p18"/>
          <p:cNvSpPr txBox="1"/>
          <p:nvPr>
            <p:ph idx="1" type="body"/>
          </p:nvPr>
        </p:nvSpPr>
        <p:spPr>
          <a:xfrm>
            <a:off x="1137035" y="2194102"/>
            <a:ext cx="6516216" cy="3908585"/>
          </a:xfrm>
          <a:prstGeom prst="rect">
            <a:avLst/>
          </a:prstGeom>
          <a:noFill/>
          <a:ln>
            <a:noFill/>
          </a:ln>
        </p:spPr>
        <p:txBody>
          <a:bodyPr anchorCtr="0" anchor="t" bIns="45700" lIns="91425" spcFirstLastPara="1" rIns="91425" wrap="square" tIns="45700">
            <a:normAutofit/>
          </a:bodyPr>
          <a:lstStyle/>
          <a:p>
            <a:pPr indent="0" lvl="0" marL="0" marR="0" rtl="0" algn="l">
              <a:lnSpc>
                <a:spcPct val="90000"/>
              </a:lnSpc>
              <a:spcBef>
                <a:spcPts val="0"/>
              </a:spcBef>
              <a:spcAft>
                <a:spcPts val="0"/>
              </a:spcAft>
              <a:buClr>
                <a:schemeClr val="dk1"/>
              </a:buClr>
              <a:buSzPts val="1900"/>
              <a:buNone/>
            </a:pPr>
            <a:r>
              <a:rPr b="1" i="1" lang="en-US" sz="1900" u="none" cap="none" strike="noStrike">
                <a:latin typeface="Arial"/>
                <a:ea typeface="Arial"/>
                <a:cs typeface="Arial"/>
                <a:sym typeface="Arial"/>
              </a:rPr>
              <a:t>Long-Term Impact on Student Outcomes</a:t>
            </a:r>
            <a:endParaRPr/>
          </a:p>
          <a:p>
            <a:pPr indent="0" lvl="0" marL="0" marR="0" rtl="0" algn="l">
              <a:lnSpc>
                <a:spcPct val="90000"/>
              </a:lnSpc>
              <a:spcBef>
                <a:spcPts val="0"/>
              </a:spcBef>
              <a:spcAft>
                <a:spcPts val="0"/>
              </a:spcAft>
              <a:buClr>
                <a:schemeClr val="dk1"/>
              </a:buClr>
              <a:buSzPts val="1900"/>
              <a:buNone/>
            </a:pPr>
            <a:r>
              <a:t/>
            </a:r>
            <a:endParaRPr b="0" i="0" sz="19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900"/>
              <a:buNone/>
            </a:pPr>
            <a:r>
              <a:rPr b="0" i="0" lang="en-US" sz="1900" u="none" cap="none" strike="noStrike">
                <a:latin typeface="Arial"/>
                <a:ea typeface="Arial"/>
                <a:cs typeface="Arial"/>
                <a:sym typeface="Arial"/>
              </a:rPr>
              <a:t>Improved Achievement: Utilizing data to inform instructional strategies and interventions leads to improved student achievement and academic growth.</a:t>
            </a:r>
            <a:endParaRPr/>
          </a:p>
          <a:p>
            <a:pPr indent="0" lvl="0" marL="0" marR="0" rtl="0" algn="l">
              <a:lnSpc>
                <a:spcPct val="90000"/>
              </a:lnSpc>
              <a:spcBef>
                <a:spcPts val="0"/>
              </a:spcBef>
              <a:spcAft>
                <a:spcPts val="0"/>
              </a:spcAft>
              <a:buClr>
                <a:schemeClr val="dk1"/>
              </a:buClr>
              <a:buSzPts val="1900"/>
              <a:buNone/>
            </a:pPr>
            <a:r>
              <a:t/>
            </a:r>
            <a:endParaRPr b="0" i="0" sz="19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900"/>
              <a:buNone/>
            </a:pPr>
            <a:r>
              <a:rPr b="0" i="0" lang="en-US" sz="1900" u="none" cap="none" strike="noStrike">
                <a:latin typeface="Arial"/>
                <a:ea typeface="Arial"/>
                <a:cs typeface="Arial"/>
                <a:sym typeface="Arial"/>
              </a:rPr>
              <a:t>Targeted Support: Data-driven decision-making identifies specific areas of improvement and enables targeted support for students who need additional assistance.</a:t>
            </a:r>
            <a:endParaRPr/>
          </a:p>
          <a:p>
            <a:pPr indent="0" lvl="0" marL="0" marR="0" rtl="0" algn="l">
              <a:lnSpc>
                <a:spcPct val="90000"/>
              </a:lnSpc>
              <a:spcBef>
                <a:spcPts val="0"/>
              </a:spcBef>
              <a:spcAft>
                <a:spcPts val="0"/>
              </a:spcAft>
              <a:buClr>
                <a:schemeClr val="dk1"/>
              </a:buClr>
              <a:buSzPts val="1900"/>
              <a:buNone/>
            </a:pPr>
            <a:r>
              <a:t/>
            </a:r>
            <a:endParaRPr b="0" i="0" sz="1900" u="none" cap="none" strike="noStrike">
              <a:latin typeface="Arial"/>
              <a:ea typeface="Arial"/>
              <a:cs typeface="Arial"/>
              <a:sym typeface="Arial"/>
            </a:endParaRPr>
          </a:p>
          <a:p>
            <a:pPr indent="0" lvl="0" marL="0" marR="0" rtl="0" algn="l">
              <a:lnSpc>
                <a:spcPct val="90000"/>
              </a:lnSpc>
              <a:spcBef>
                <a:spcPts val="0"/>
              </a:spcBef>
              <a:spcAft>
                <a:spcPts val="0"/>
              </a:spcAft>
              <a:buClr>
                <a:schemeClr val="dk1"/>
              </a:buClr>
              <a:buSzPts val="1900"/>
              <a:buNone/>
            </a:pPr>
            <a:r>
              <a:rPr b="0" i="0" lang="en-US" sz="1900" u="none" cap="none" strike="noStrike">
                <a:latin typeface="Arial"/>
                <a:ea typeface="Arial"/>
                <a:cs typeface="Arial"/>
                <a:sym typeface="Arial"/>
              </a:rPr>
              <a:t>College and Career Readiness: By using data to inform college and career guidance, schools can better prepare students for their future endeavors.</a:t>
            </a:r>
            <a:endParaRPr/>
          </a:p>
          <a:p>
            <a:pPr indent="-107950" lvl="0" marL="228600" rtl="0" algn="l">
              <a:lnSpc>
                <a:spcPct val="90000"/>
              </a:lnSpc>
              <a:spcBef>
                <a:spcPts val="1000"/>
              </a:spcBef>
              <a:spcAft>
                <a:spcPts val="0"/>
              </a:spcAft>
              <a:buClr>
                <a:schemeClr val="dk1"/>
              </a:buClr>
              <a:buSzPts val="1900"/>
              <a:buNone/>
            </a:pPr>
            <a:r>
              <a:t/>
            </a:r>
            <a:endParaRPr sz="19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2" name="Shape 292"/>
        <p:cNvGrpSpPr/>
        <p:nvPr/>
      </p:nvGrpSpPr>
      <p:grpSpPr>
        <a:xfrm>
          <a:off x="0" y="0"/>
          <a:ext cx="0" cy="0"/>
          <a:chOff x="0" y="0"/>
          <a:chExt cx="0" cy="0"/>
        </a:xfrm>
      </p:grpSpPr>
      <p:sp>
        <p:nvSpPr>
          <p:cNvPr id="293" name="Google Shape;293;g1be93a5c6558a528_15"/>
          <p:cNvSpPr/>
          <p:nvPr/>
        </p:nvSpPr>
        <p:spPr>
          <a:xfrm>
            <a:off x="0" y="0"/>
            <a:ext cx="12189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94" name="Google Shape;294;g1be93a5c6558a528_15"/>
          <p:cNvSpPr/>
          <p:nvPr/>
        </p:nvSpPr>
        <p:spPr>
          <a:xfrm>
            <a:off x="1310784" y="0"/>
            <a:ext cx="9577025" cy="6862725"/>
          </a:xfrm>
          <a:custGeom>
            <a:rect b="b" l="l" r="r" t="t"/>
            <a:pathLst>
              <a:path extrusionOk="0" h="5150263" w="7187261">
                <a:moveTo>
                  <a:pt x="7178288" y="2604802"/>
                </a:moveTo>
                <a:cubicBezTo>
                  <a:pt x="7168763" y="2513076"/>
                  <a:pt x="7174478" y="2420684"/>
                  <a:pt x="7169335" y="2328577"/>
                </a:cubicBezTo>
                <a:cubicBezTo>
                  <a:pt x="7156952" y="2102882"/>
                  <a:pt x="7120586" y="1879149"/>
                  <a:pt x="7060845" y="1661160"/>
                </a:cubicBezTo>
                <a:cubicBezTo>
                  <a:pt x="6910588" y="1121007"/>
                  <a:pt x="6617428" y="631374"/>
                  <a:pt x="6212263" y="243840"/>
                </a:cubicBezTo>
                <a:cubicBezTo>
                  <a:pt x="6126538" y="162496"/>
                  <a:pt x="6040813" y="80201"/>
                  <a:pt x="5953564" y="0"/>
                </a:cubicBezTo>
                <a:lnTo>
                  <a:pt x="1408615" y="0"/>
                </a:lnTo>
                <a:cubicBezTo>
                  <a:pt x="1180967" y="200316"/>
                  <a:pt x="978332" y="427387"/>
                  <a:pt x="805111" y="676275"/>
                </a:cubicBezTo>
                <a:cubicBezTo>
                  <a:pt x="481261" y="1136523"/>
                  <a:pt x="252089" y="1640872"/>
                  <a:pt x="104928" y="2183035"/>
                </a:cubicBezTo>
                <a:cubicBezTo>
                  <a:pt x="85878" y="2254853"/>
                  <a:pt x="69495" y="2327720"/>
                  <a:pt x="51588" y="2400014"/>
                </a:cubicBezTo>
                <a:cubicBezTo>
                  <a:pt x="49683" y="2407634"/>
                  <a:pt x="51588" y="2416969"/>
                  <a:pt x="41301" y="2424208"/>
                </a:cubicBezTo>
                <a:cubicBezTo>
                  <a:pt x="45900" y="2225469"/>
                  <a:pt x="72186" y="2027834"/>
                  <a:pt x="119692" y="1834801"/>
                </a:cubicBezTo>
                <a:cubicBezTo>
                  <a:pt x="247993" y="1310926"/>
                  <a:pt x="506121" y="857726"/>
                  <a:pt x="870071" y="462248"/>
                </a:cubicBezTo>
                <a:cubicBezTo>
                  <a:pt x="1027729" y="291823"/>
                  <a:pt x="1201617" y="137169"/>
                  <a:pt x="1389279" y="476"/>
                </a:cubicBezTo>
                <a:lnTo>
                  <a:pt x="1320223" y="476"/>
                </a:lnTo>
                <a:cubicBezTo>
                  <a:pt x="960844" y="274320"/>
                  <a:pt x="656330" y="599123"/>
                  <a:pt x="423158" y="989743"/>
                </a:cubicBezTo>
                <a:cubicBezTo>
                  <a:pt x="215608" y="1337596"/>
                  <a:pt x="80258" y="1711357"/>
                  <a:pt x="25585" y="2113693"/>
                </a:cubicBezTo>
                <a:cubicBezTo>
                  <a:pt x="-2705" y="2316480"/>
                  <a:pt x="-2228" y="2521077"/>
                  <a:pt x="2344" y="2725865"/>
                </a:cubicBezTo>
                <a:cubicBezTo>
                  <a:pt x="14155" y="3261932"/>
                  <a:pt x="170650" y="3754565"/>
                  <a:pt x="447256" y="4210717"/>
                </a:cubicBezTo>
                <a:cubicBezTo>
                  <a:pt x="629851" y="4511612"/>
                  <a:pt x="866356" y="4767167"/>
                  <a:pt x="1138962" y="4988910"/>
                </a:cubicBezTo>
                <a:cubicBezTo>
                  <a:pt x="1207161" y="5044345"/>
                  <a:pt x="1277008" y="5096990"/>
                  <a:pt x="1348512" y="5146834"/>
                </a:cubicBezTo>
                <a:lnTo>
                  <a:pt x="1422712" y="5146834"/>
                </a:lnTo>
                <a:cubicBezTo>
                  <a:pt x="1043426" y="4892802"/>
                  <a:pt x="724720" y="4577334"/>
                  <a:pt x="480594" y="4187952"/>
                </a:cubicBezTo>
                <a:cubicBezTo>
                  <a:pt x="452019" y="4141851"/>
                  <a:pt x="423444" y="4095179"/>
                  <a:pt x="398679" y="4046125"/>
                </a:cubicBezTo>
                <a:cubicBezTo>
                  <a:pt x="407442" y="4043267"/>
                  <a:pt x="409156" y="4048982"/>
                  <a:pt x="411823" y="4053078"/>
                </a:cubicBezTo>
                <a:cubicBezTo>
                  <a:pt x="683572" y="4484656"/>
                  <a:pt x="1033139" y="4842701"/>
                  <a:pt x="1439380" y="5147405"/>
                </a:cubicBezTo>
                <a:lnTo>
                  <a:pt x="5710010" y="5150263"/>
                </a:lnTo>
                <a:cubicBezTo>
                  <a:pt x="5810594" y="5075482"/>
                  <a:pt x="5907272" y="4995587"/>
                  <a:pt x="5999665" y="4910900"/>
                </a:cubicBezTo>
                <a:cubicBezTo>
                  <a:pt x="6418765" y="4526661"/>
                  <a:pt x="6746901" y="4078129"/>
                  <a:pt x="6954165" y="3545777"/>
                </a:cubicBezTo>
                <a:cubicBezTo>
                  <a:pt x="7048234" y="3306175"/>
                  <a:pt x="7109956" y="3055115"/>
                  <a:pt x="7137712" y="2799207"/>
                </a:cubicBezTo>
                <a:cubicBezTo>
                  <a:pt x="7139236" y="2784920"/>
                  <a:pt x="7141046" y="2770632"/>
                  <a:pt x="7142951" y="2754535"/>
                </a:cubicBezTo>
                <a:cubicBezTo>
                  <a:pt x="7151714" y="2760440"/>
                  <a:pt x="7149237" y="2768441"/>
                  <a:pt x="7149428" y="2774823"/>
                </a:cubicBezTo>
                <a:cubicBezTo>
                  <a:pt x="7156743" y="3007967"/>
                  <a:pt x="7128777" y="3240881"/>
                  <a:pt x="7066465" y="3465672"/>
                </a:cubicBezTo>
                <a:cubicBezTo>
                  <a:pt x="6952165" y="3878580"/>
                  <a:pt x="6737948" y="4235863"/>
                  <a:pt x="6452578" y="4552760"/>
                </a:cubicBezTo>
                <a:cubicBezTo>
                  <a:pt x="6244553" y="4783836"/>
                  <a:pt x="6008809" y="4980242"/>
                  <a:pt x="5752110" y="5150263"/>
                </a:cubicBezTo>
                <a:lnTo>
                  <a:pt x="5827643" y="5150263"/>
                </a:lnTo>
                <a:cubicBezTo>
                  <a:pt x="6136539" y="4938904"/>
                  <a:pt x="6412192" y="4689348"/>
                  <a:pt x="6642793" y="4389406"/>
                </a:cubicBezTo>
                <a:cubicBezTo>
                  <a:pt x="6851295" y="4118324"/>
                  <a:pt x="7009125" y="3820859"/>
                  <a:pt x="7102469" y="3490817"/>
                </a:cubicBezTo>
                <a:cubicBezTo>
                  <a:pt x="7148646" y="3327473"/>
                  <a:pt x="7177069" y="3159624"/>
                  <a:pt x="7187242" y="2990183"/>
                </a:cubicBezTo>
                <a:cubicBezTo>
                  <a:pt x="7187623" y="2984087"/>
                  <a:pt x="7182384" y="2642330"/>
                  <a:pt x="7178288" y="2604802"/>
                </a:cubicBezTo>
                <a:close/>
                <a:moveTo>
                  <a:pt x="6342565" y="441389"/>
                </a:moveTo>
                <a:cubicBezTo>
                  <a:pt x="6829797" y="986533"/>
                  <a:pt x="7091135" y="1624422"/>
                  <a:pt x="7126567" y="2355056"/>
                </a:cubicBezTo>
                <a:cubicBezTo>
                  <a:pt x="7001123" y="1661827"/>
                  <a:pt x="6756426" y="1017365"/>
                  <a:pt x="6342565" y="441389"/>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95" name="Google Shape;295;g1be93a5c6558a528_15"/>
          <p:cNvSpPr txBox="1"/>
          <p:nvPr>
            <p:ph type="ctrTitle"/>
          </p:nvPr>
        </p:nvSpPr>
        <p:spPr>
          <a:xfrm>
            <a:off x="2558716" y="955309"/>
            <a:ext cx="7074600" cy="28989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FFFFFF"/>
              </a:buClr>
              <a:buSzPts val="6600"/>
              <a:buFont typeface="Calibri"/>
              <a:buNone/>
            </a:pPr>
            <a:r>
              <a:rPr lang="en-US" sz="6600">
                <a:solidFill>
                  <a:srgbClr val="FFFFFF"/>
                </a:solidFill>
              </a:rPr>
              <a:t>Q and A</a:t>
            </a:r>
            <a:endParaRPr/>
          </a:p>
        </p:txBody>
      </p:sp>
      <p:sp>
        <p:nvSpPr>
          <p:cNvPr id="296" name="Google Shape;296;g1be93a5c6558a528_15"/>
          <p:cNvSpPr/>
          <p:nvPr/>
        </p:nvSpPr>
        <p:spPr>
          <a:xfrm>
            <a:off x="3974206" y="4173498"/>
            <a:ext cx="4243589" cy="18288"/>
          </a:xfrm>
          <a:custGeom>
            <a:rect b="b" l="l" r="r" t="t"/>
            <a:pathLst>
              <a:path extrusionOk="0" fill="none" h="18288" w="4243589">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3987" y="7429"/>
                  <a:pt x="4243569" y="10822"/>
                  <a:pt x="4243589" y="18288"/>
                </a:cubicBezTo>
                <a:cubicBezTo>
                  <a:pt x="4112949" y="-2855"/>
                  <a:pt x="3928037" y="1831"/>
                  <a:pt x="3637362" y="18288"/>
                </a:cubicBezTo>
                <a:cubicBezTo>
                  <a:pt x="3346687" y="34745"/>
                  <a:pt x="3254446" y="26669"/>
                  <a:pt x="3116007" y="18288"/>
                </a:cubicBezTo>
                <a:cubicBezTo>
                  <a:pt x="2977569" y="9907"/>
                  <a:pt x="2620228" y="28873"/>
                  <a:pt x="2424908" y="18288"/>
                </a:cubicBezTo>
                <a:cubicBezTo>
                  <a:pt x="2229588" y="7703"/>
                  <a:pt x="2088287" y="-3854"/>
                  <a:pt x="1861117" y="18288"/>
                </a:cubicBezTo>
                <a:cubicBezTo>
                  <a:pt x="1633947" y="40430"/>
                  <a:pt x="1502447" y="-871"/>
                  <a:pt x="1382198" y="18288"/>
                </a:cubicBezTo>
                <a:cubicBezTo>
                  <a:pt x="1261949" y="37447"/>
                  <a:pt x="1045440" y="28353"/>
                  <a:pt x="733535" y="18288"/>
                </a:cubicBezTo>
                <a:cubicBezTo>
                  <a:pt x="421630" y="8223"/>
                  <a:pt x="341257" y="-18359"/>
                  <a:pt x="0" y="18288"/>
                </a:cubicBezTo>
                <a:cubicBezTo>
                  <a:pt x="-591" y="13205"/>
                  <a:pt x="-663" y="6329"/>
                  <a:pt x="0" y="0"/>
                </a:cubicBezTo>
                <a:close/>
              </a:path>
              <a:path extrusionOk="0" h="18288" w="4243589">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2703" y="5429"/>
                  <a:pt x="4244410" y="14046"/>
                  <a:pt x="4243589" y="18288"/>
                </a:cubicBezTo>
                <a:cubicBezTo>
                  <a:pt x="4130424" y="-1240"/>
                  <a:pt x="3932803" y="42249"/>
                  <a:pt x="3722234" y="18288"/>
                </a:cubicBezTo>
                <a:cubicBezTo>
                  <a:pt x="3511665" y="-5673"/>
                  <a:pt x="3269903" y="45994"/>
                  <a:pt x="3116007" y="18288"/>
                </a:cubicBezTo>
                <a:cubicBezTo>
                  <a:pt x="2962111" y="-9418"/>
                  <a:pt x="2744280" y="23224"/>
                  <a:pt x="2509780" y="18288"/>
                </a:cubicBezTo>
                <a:cubicBezTo>
                  <a:pt x="2275280" y="13352"/>
                  <a:pt x="2066059" y="43664"/>
                  <a:pt x="1945989" y="18288"/>
                </a:cubicBezTo>
                <a:cubicBezTo>
                  <a:pt x="1825919" y="-7088"/>
                  <a:pt x="1407329" y="12616"/>
                  <a:pt x="1254890" y="18288"/>
                </a:cubicBezTo>
                <a:cubicBezTo>
                  <a:pt x="1102451" y="23960"/>
                  <a:pt x="837950" y="31673"/>
                  <a:pt x="563791" y="18288"/>
                </a:cubicBezTo>
                <a:cubicBezTo>
                  <a:pt x="289632" y="4903"/>
                  <a:pt x="132768" y="7105"/>
                  <a:pt x="0" y="18288"/>
                </a:cubicBezTo>
                <a:cubicBezTo>
                  <a:pt x="668" y="13665"/>
                  <a:pt x="578" y="5675"/>
                  <a:pt x="0" y="0"/>
                </a:cubicBezTo>
                <a:close/>
              </a:path>
            </a:pathLst>
          </a:custGeom>
          <a:solidFill>
            <a:srgbClr val="FFFFFF"/>
          </a:solidFill>
          <a:ln cap="rnd" cmpd="sng" w="41275">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500"/>
                                  </p:stCondLst>
                                  <p:childTnLst>
                                    <p:set>
                                      <p:cBhvr>
                                        <p:cTn dur="1" fill="hold">
                                          <p:stCondLst>
                                            <p:cond delay="0"/>
                                          </p:stCondLst>
                                        </p:cTn>
                                        <p:tgtEl>
                                          <p:spTgt spid="295"/>
                                        </p:tgtEl>
                                        <p:attrNameLst>
                                          <p:attrName>style.visibility</p:attrName>
                                        </p:attrNameLst>
                                      </p:cBhvr>
                                      <p:to>
                                        <p:strVal val="visible"/>
                                      </p:to>
                                    </p:set>
                                    <p:animEffect filter="fade" transition="in">
                                      <p:cBhvr>
                                        <p:cTn dur="400"/>
                                        <p:tgtEl>
                                          <p:spTgt spid="2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8" name="Shape 98"/>
        <p:cNvGrpSpPr/>
        <p:nvPr/>
      </p:nvGrpSpPr>
      <p:grpSpPr>
        <a:xfrm>
          <a:off x="0" y="0"/>
          <a:ext cx="0" cy="0"/>
          <a:chOff x="0" y="0"/>
          <a:chExt cx="0" cy="0"/>
        </a:xfrm>
      </p:grpSpPr>
      <p:sp>
        <p:nvSpPr>
          <p:cNvPr id="99" name="Google Shape;99;p2"/>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person with long hair&#10;&#10;Description automatically generated with low confidence" id="100" name="Google Shape;100;p2"/>
          <p:cNvPicPr preferRelativeResize="0"/>
          <p:nvPr/>
        </p:nvPicPr>
        <p:blipFill rotWithShape="1">
          <a:blip r:embed="rId3">
            <a:alphaModFix/>
          </a:blip>
          <a:srcRect b="9544" l="0" r="2" t="0"/>
          <a:stretch/>
        </p:blipFill>
        <p:spPr>
          <a:xfrm>
            <a:off x="764988" y="1146256"/>
            <a:ext cx="3368969" cy="4565488"/>
          </a:xfrm>
          <a:prstGeom prst="rect">
            <a:avLst/>
          </a:prstGeom>
          <a:solidFill>
            <a:srgbClr val="ECECEC"/>
          </a:solidFill>
          <a:ln>
            <a:noFill/>
          </a:ln>
        </p:spPr>
      </p:pic>
      <p:sp>
        <p:nvSpPr>
          <p:cNvPr id="101" name="Google Shape;101;p2"/>
          <p:cNvSpPr/>
          <p:nvPr/>
        </p:nvSpPr>
        <p:spPr>
          <a:xfrm>
            <a:off x="4629992" y="0"/>
            <a:ext cx="7562008" cy="6858000"/>
          </a:xfrm>
          <a:custGeom>
            <a:rect b="b" l="l" r="r" t="t"/>
            <a:pathLst>
              <a:path extrusionOk="0" h="6858000" w="7529613">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02" name="Google Shape;102;p2"/>
          <p:cNvSpPr txBox="1"/>
          <p:nvPr>
            <p:ph type="title"/>
          </p:nvPr>
        </p:nvSpPr>
        <p:spPr>
          <a:xfrm>
            <a:off x="5759354" y="457201"/>
            <a:ext cx="5337270" cy="183591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5400"/>
              <a:buFont typeface="Calibri"/>
              <a:buNone/>
            </a:pPr>
            <a:r>
              <a:rPr b="1" lang="en-US" sz="5400">
                <a:solidFill>
                  <a:srgbClr val="FFFFFF"/>
                </a:solidFill>
              </a:rPr>
              <a:t>Meet Your Speaker</a:t>
            </a:r>
            <a:endParaRPr/>
          </a:p>
        </p:txBody>
      </p:sp>
      <p:sp>
        <p:nvSpPr>
          <p:cNvPr id="103" name="Google Shape;103;p2"/>
          <p:cNvSpPr/>
          <p:nvPr/>
        </p:nvSpPr>
        <p:spPr>
          <a:xfrm>
            <a:off x="5759353" y="2560829"/>
            <a:ext cx="5029200" cy="18288"/>
          </a:xfrm>
          <a:custGeom>
            <a:rect b="b" l="l" r="r" t="t"/>
            <a:pathLst>
              <a:path extrusionOk="0" fill="none" h="18288" w="5029200">
                <a:moveTo>
                  <a:pt x="0" y="0"/>
                </a:moveTo>
                <a:cubicBezTo>
                  <a:pt x="142937" y="1696"/>
                  <a:pt x="371859" y="12840"/>
                  <a:pt x="528066" y="0"/>
                </a:cubicBezTo>
                <a:cubicBezTo>
                  <a:pt x="684273" y="-12840"/>
                  <a:pt x="928949" y="-5725"/>
                  <a:pt x="1207008" y="0"/>
                </a:cubicBezTo>
                <a:cubicBezTo>
                  <a:pt x="1485067" y="5725"/>
                  <a:pt x="1562886" y="-21331"/>
                  <a:pt x="1785366" y="0"/>
                </a:cubicBezTo>
                <a:cubicBezTo>
                  <a:pt x="2007846" y="21331"/>
                  <a:pt x="2056226" y="25221"/>
                  <a:pt x="2313432" y="0"/>
                </a:cubicBezTo>
                <a:cubicBezTo>
                  <a:pt x="2570638" y="-25221"/>
                  <a:pt x="2732455" y="16294"/>
                  <a:pt x="2992374" y="0"/>
                </a:cubicBezTo>
                <a:cubicBezTo>
                  <a:pt x="3252293" y="-16294"/>
                  <a:pt x="3319267" y="-29774"/>
                  <a:pt x="3621024" y="0"/>
                </a:cubicBezTo>
                <a:cubicBezTo>
                  <a:pt x="3922781" y="29774"/>
                  <a:pt x="3998107" y="-1004"/>
                  <a:pt x="4249674" y="0"/>
                </a:cubicBezTo>
                <a:cubicBezTo>
                  <a:pt x="4501241" y="1004"/>
                  <a:pt x="4792523" y="-4510"/>
                  <a:pt x="5029200" y="0"/>
                </a:cubicBezTo>
                <a:cubicBezTo>
                  <a:pt x="5029730" y="6954"/>
                  <a:pt x="5029934" y="12839"/>
                  <a:pt x="5029200" y="18288"/>
                </a:cubicBezTo>
                <a:cubicBezTo>
                  <a:pt x="4805432" y="23154"/>
                  <a:pt x="4715801" y="17034"/>
                  <a:pt x="4501134" y="18288"/>
                </a:cubicBezTo>
                <a:cubicBezTo>
                  <a:pt x="4286467" y="19542"/>
                  <a:pt x="4193719" y="41701"/>
                  <a:pt x="4023360" y="18288"/>
                </a:cubicBezTo>
                <a:cubicBezTo>
                  <a:pt x="3853001" y="-5125"/>
                  <a:pt x="3676466" y="16909"/>
                  <a:pt x="3344418" y="18288"/>
                </a:cubicBezTo>
                <a:cubicBezTo>
                  <a:pt x="3012370" y="19667"/>
                  <a:pt x="2945824" y="14410"/>
                  <a:pt x="2816352" y="18288"/>
                </a:cubicBezTo>
                <a:cubicBezTo>
                  <a:pt x="2686880" y="22166"/>
                  <a:pt x="2438351" y="13507"/>
                  <a:pt x="2137410" y="18288"/>
                </a:cubicBezTo>
                <a:cubicBezTo>
                  <a:pt x="1836469" y="23069"/>
                  <a:pt x="1581391" y="46111"/>
                  <a:pt x="1408176" y="18288"/>
                </a:cubicBezTo>
                <a:cubicBezTo>
                  <a:pt x="1234961" y="-9535"/>
                  <a:pt x="1040489" y="-7495"/>
                  <a:pt x="829818" y="18288"/>
                </a:cubicBezTo>
                <a:cubicBezTo>
                  <a:pt x="619147" y="44071"/>
                  <a:pt x="238626" y="37568"/>
                  <a:pt x="0" y="18288"/>
                </a:cubicBezTo>
                <a:cubicBezTo>
                  <a:pt x="-570" y="9279"/>
                  <a:pt x="132" y="5100"/>
                  <a:pt x="0" y="0"/>
                </a:cubicBezTo>
                <a:close/>
              </a:path>
              <a:path extrusionOk="0" h="18288" w="5029200">
                <a:moveTo>
                  <a:pt x="0" y="0"/>
                </a:moveTo>
                <a:cubicBezTo>
                  <a:pt x="165412" y="-21137"/>
                  <a:pt x="322344" y="-21985"/>
                  <a:pt x="578358" y="0"/>
                </a:cubicBezTo>
                <a:cubicBezTo>
                  <a:pt x="834372" y="21985"/>
                  <a:pt x="907099" y="-19195"/>
                  <a:pt x="1056132" y="0"/>
                </a:cubicBezTo>
                <a:cubicBezTo>
                  <a:pt x="1205165" y="19195"/>
                  <a:pt x="1612834" y="-24928"/>
                  <a:pt x="1785366" y="0"/>
                </a:cubicBezTo>
                <a:cubicBezTo>
                  <a:pt x="1957898" y="24928"/>
                  <a:pt x="2149044" y="19108"/>
                  <a:pt x="2363724" y="0"/>
                </a:cubicBezTo>
                <a:cubicBezTo>
                  <a:pt x="2578404" y="-19108"/>
                  <a:pt x="2759981" y="-21788"/>
                  <a:pt x="2942082" y="0"/>
                </a:cubicBezTo>
                <a:cubicBezTo>
                  <a:pt x="3124183" y="21788"/>
                  <a:pt x="3482217" y="8836"/>
                  <a:pt x="3671316" y="0"/>
                </a:cubicBezTo>
                <a:cubicBezTo>
                  <a:pt x="3860415" y="-8836"/>
                  <a:pt x="4058665" y="-25048"/>
                  <a:pt x="4199382" y="0"/>
                </a:cubicBezTo>
                <a:cubicBezTo>
                  <a:pt x="4340099" y="25048"/>
                  <a:pt x="4735096" y="-22088"/>
                  <a:pt x="5029200" y="0"/>
                </a:cubicBezTo>
                <a:cubicBezTo>
                  <a:pt x="5028517" y="5414"/>
                  <a:pt x="5028480" y="12510"/>
                  <a:pt x="5029200" y="18288"/>
                </a:cubicBezTo>
                <a:cubicBezTo>
                  <a:pt x="4891577" y="31493"/>
                  <a:pt x="4684146" y="-2509"/>
                  <a:pt x="4501134" y="18288"/>
                </a:cubicBezTo>
                <a:cubicBezTo>
                  <a:pt x="4318122" y="39085"/>
                  <a:pt x="4030703" y="3672"/>
                  <a:pt x="3872484" y="18288"/>
                </a:cubicBezTo>
                <a:cubicBezTo>
                  <a:pt x="3714265" y="32905"/>
                  <a:pt x="3546134" y="7501"/>
                  <a:pt x="3294126" y="18288"/>
                </a:cubicBezTo>
                <a:cubicBezTo>
                  <a:pt x="3042118" y="29075"/>
                  <a:pt x="2912116" y="11153"/>
                  <a:pt x="2564892" y="18288"/>
                </a:cubicBezTo>
                <a:cubicBezTo>
                  <a:pt x="2217668" y="25423"/>
                  <a:pt x="2095118" y="11659"/>
                  <a:pt x="1835658" y="18288"/>
                </a:cubicBezTo>
                <a:cubicBezTo>
                  <a:pt x="1576198" y="24917"/>
                  <a:pt x="1500897" y="19889"/>
                  <a:pt x="1307592" y="18288"/>
                </a:cubicBezTo>
                <a:cubicBezTo>
                  <a:pt x="1114287" y="16687"/>
                  <a:pt x="961527" y="47453"/>
                  <a:pt x="678942" y="18288"/>
                </a:cubicBezTo>
                <a:cubicBezTo>
                  <a:pt x="396357" y="-10877"/>
                  <a:pt x="271066" y="23005"/>
                  <a:pt x="0" y="18288"/>
                </a:cubicBezTo>
                <a:cubicBezTo>
                  <a:pt x="-306" y="11061"/>
                  <a:pt x="-655" y="7751"/>
                  <a:pt x="0" y="0"/>
                </a:cubicBezTo>
                <a:close/>
              </a:path>
            </a:pathLst>
          </a:custGeom>
          <a:solidFill>
            <a:srgbClr val="FFFFFF"/>
          </a:solidFill>
          <a:ln cap="rnd" cmpd="sng" w="3810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4" name="Google Shape;104;p2"/>
          <p:cNvSpPr txBox="1"/>
          <p:nvPr>
            <p:ph idx="1" type="body"/>
          </p:nvPr>
        </p:nvSpPr>
        <p:spPr>
          <a:xfrm>
            <a:off x="5759354" y="2798064"/>
            <a:ext cx="5461095" cy="341761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FFFFF"/>
              </a:buClr>
              <a:buSzPts val="2000"/>
              <a:buNone/>
            </a:pPr>
            <a:r>
              <a:rPr lang="en-US" sz="2000">
                <a:solidFill>
                  <a:srgbClr val="FFFFFF"/>
                </a:solidFill>
              </a:rPr>
              <a:t>Samantha Leav: Director of State Policy for Data Science 4 Everyone. Passionate about equipping educators and students with the tools for success in our data-driven world. With a Mathematics Content Specialist background and experience in diverse rural communities, I believe that data science education is crucial for empowering the next generation. Join me as we explore strategies to communicate the value of data science education to students, administration, and communities, fostering a culture of data-driven decision-making.</a:t>
            </a:r>
            <a:endParaRPr/>
          </a:p>
          <a:p>
            <a:pPr indent="0" lvl="0" marL="0" rtl="0" algn="l">
              <a:lnSpc>
                <a:spcPct val="90000"/>
              </a:lnSpc>
              <a:spcBef>
                <a:spcPts val="1000"/>
              </a:spcBef>
              <a:spcAft>
                <a:spcPts val="0"/>
              </a:spcAft>
              <a:buClr>
                <a:schemeClr val="dk1"/>
              </a:buClr>
              <a:buSzPts val="2000"/>
              <a:buNone/>
            </a:pPr>
            <a:r>
              <a:t/>
            </a:r>
            <a:endParaRPr sz="20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9" name="Shape 109"/>
        <p:cNvGrpSpPr/>
        <p:nvPr/>
      </p:nvGrpSpPr>
      <p:grpSpPr>
        <a:xfrm>
          <a:off x="0" y="0"/>
          <a:ext cx="0" cy="0"/>
          <a:chOff x="0" y="0"/>
          <a:chExt cx="0" cy="0"/>
        </a:xfrm>
      </p:grpSpPr>
      <p:sp>
        <p:nvSpPr>
          <p:cNvPr id="110" name="Google Shape;110;p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A qr code on a white background&#10;&#10;Description automatically generated" id="111" name="Google Shape;111;p3"/>
          <p:cNvPicPr preferRelativeResize="0"/>
          <p:nvPr/>
        </p:nvPicPr>
        <p:blipFill rotWithShape="1">
          <a:blip r:embed="rId3">
            <a:alphaModFix/>
          </a:blip>
          <a:srcRect b="0" l="0" r="0" t="0"/>
          <a:stretch/>
        </p:blipFill>
        <p:spPr>
          <a:xfrm>
            <a:off x="764988" y="1744515"/>
            <a:ext cx="3368969" cy="3368969"/>
          </a:xfrm>
          <a:prstGeom prst="rect">
            <a:avLst/>
          </a:prstGeom>
          <a:noFill/>
          <a:ln>
            <a:noFill/>
          </a:ln>
        </p:spPr>
      </p:pic>
      <p:sp>
        <p:nvSpPr>
          <p:cNvPr id="112" name="Google Shape;112;p3"/>
          <p:cNvSpPr/>
          <p:nvPr/>
        </p:nvSpPr>
        <p:spPr>
          <a:xfrm>
            <a:off x="4629992" y="0"/>
            <a:ext cx="7562008" cy="6858000"/>
          </a:xfrm>
          <a:custGeom>
            <a:rect b="b" l="l" r="r" t="t"/>
            <a:pathLst>
              <a:path extrusionOk="0" h="6858000" w="7529613">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13" name="Google Shape;113;p3"/>
          <p:cNvSpPr txBox="1"/>
          <p:nvPr>
            <p:ph type="title"/>
          </p:nvPr>
        </p:nvSpPr>
        <p:spPr>
          <a:xfrm>
            <a:off x="5759354" y="457201"/>
            <a:ext cx="5337270" cy="183591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rgbClr val="FFFFFF"/>
              </a:buClr>
              <a:buSzPts val="5400"/>
              <a:buFont typeface="Calibri"/>
              <a:buNone/>
            </a:pPr>
            <a:r>
              <a:rPr b="1" lang="en-US" sz="5400">
                <a:solidFill>
                  <a:srgbClr val="FFFFFF"/>
                </a:solidFill>
              </a:rPr>
              <a:t>Data Science 4 Everyone</a:t>
            </a:r>
            <a:endParaRPr/>
          </a:p>
        </p:txBody>
      </p:sp>
      <p:sp>
        <p:nvSpPr>
          <p:cNvPr id="114" name="Google Shape;114;p3"/>
          <p:cNvSpPr/>
          <p:nvPr/>
        </p:nvSpPr>
        <p:spPr>
          <a:xfrm>
            <a:off x="5759353" y="2560829"/>
            <a:ext cx="5029200" cy="18288"/>
          </a:xfrm>
          <a:custGeom>
            <a:rect b="b" l="l" r="r" t="t"/>
            <a:pathLst>
              <a:path extrusionOk="0" fill="none" h="18288" w="5029200">
                <a:moveTo>
                  <a:pt x="0" y="0"/>
                </a:moveTo>
                <a:cubicBezTo>
                  <a:pt x="142937" y="1696"/>
                  <a:pt x="371859" y="12840"/>
                  <a:pt x="528066" y="0"/>
                </a:cubicBezTo>
                <a:cubicBezTo>
                  <a:pt x="684273" y="-12840"/>
                  <a:pt x="928949" y="-5725"/>
                  <a:pt x="1207008" y="0"/>
                </a:cubicBezTo>
                <a:cubicBezTo>
                  <a:pt x="1485067" y="5725"/>
                  <a:pt x="1562886" y="-21331"/>
                  <a:pt x="1785366" y="0"/>
                </a:cubicBezTo>
                <a:cubicBezTo>
                  <a:pt x="2007846" y="21331"/>
                  <a:pt x="2056226" y="25221"/>
                  <a:pt x="2313432" y="0"/>
                </a:cubicBezTo>
                <a:cubicBezTo>
                  <a:pt x="2570638" y="-25221"/>
                  <a:pt x="2732455" y="16294"/>
                  <a:pt x="2992374" y="0"/>
                </a:cubicBezTo>
                <a:cubicBezTo>
                  <a:pt x="3252293" y="-16294"/>
                  <a:pt x="3319267" y="-29774"/>
                  <a:pt x="3621024" y="0"/>
                </a:cubicBezTo>
                <a:cubicBezTo>
                  <a:pt x="3922781" y="29774"/>
                  <a:pt x="3998107" y="-1004"/>
                  <a:pt x="4249674" y="0"/>
                </a:cubicBezTo>
                <a:cubicBezTo>
                  <a:pt x="4501241" y="1004"/>
                  <a:pt x="4792523" y="-4510"/>
                  <a:pt x="5029200" y="0"/>
                </a:cubicBezTo>
                <a:cubicBezTo>
                  <a:pt x="5029730" y="6954"/>
                  <a:pt x="5029934" y="12839"/>
                  <a:pt x="5029200" y="18288"/>
                </a:cubicBezTo>
                <a:cubicBezTo>
                  <a:pt x="4805432" y="23154"/>
                  <a:pt x="4715801" y="17034"/>
                  <a:pt x="4501134" y="18288"/>
                </a:cubicBezTo>
                <a:cubicBezTo>
                  <a:pt x="4286467" y="19542"/>
                  <a:pt x="4193719" y="41701"/>
                  <a:pt x="4023360" y="18288"/>
                </a:cubicBezTo>
                <a:cubicBezTo>
                  <a:pt x="3853001" y="-5125"/>
                  <a:pt x="3676466" y="16909"/>
                  <a:pt x="3344418" y="18288"/>
                </a:cubicBezTo>
                <a:cubicBezTo>
                  <a:pt x="3012370" y="19667"/>
                  <a:pt x="2945824" y="14410"/>
                  <a:pt x="2816352" y="18288"/>
                </a:cubicBezTo>
                <a:cubicBezTo>
                  <a:pt x="2686880" y="22166"/>
                  <a:pt x="2438351" y="13507"/>
                  <a:pt x="2137410" y="18288"/>
                </a:cubicBezTo>
                <a:cubicBezTo>
                  <a:pt x="1836469" y="23069"/>
                  <a:pt x="1581391" y="46111"/>
                  <a:pt x="1408176" y="18288"/>
                </a:cubicBezTo>
                <a:cubicBezTo>
                  <a:pt x="1234961" y="-9535"/>
                  <a:pt x="1040489" y="-7495"/>
                  <a:pt x="829818" y="18288"/>
                </a:cubicBezTo>
                <a:cubicBezTo>
                  <a:pt x="619147" y="44071"/>
                  <a:pt x="238626" y="37568"/>
                  <a:pt x="0" y="18288"/>
                </a:cubicBezTo>
                <a:cubicBezTo>
                  <a:pt x="-570" y="9279"/>
                  <a:pt x="132" y="5100"/>
                  <a:pt x="0" y="0"/>
                </a:cubicBezTo>
                <a:close/>
              </a:path>
              <a:path extrusionOk="0" h="18288" w="5029200">
                <a:moveTo>
                  <a:pt x="0" y="0"/>
                </a:moveTo>
                <a:cubicBezTo>
                  <a:pt x="165412" y="-21137"/>
                  <a:pt x="322344" y="-21985"/>
                  <a:pt x="578358" y="0"/>
                </a:cubicBezTo>
                <a:cubicBezTo>
                  <a:pt x="834372" y="21985"/>
                  <a:pt x="907099" y="-19195"/>
                  <a:pt x="1056132" y="0"/>
                </a:cubicBezTo>
                <a:cubicBezTo>
                  <a:pt x="1205165" y="19195"/>
                  <a:pt x="1612834" y="-24928"/>
                  <a:pt x="1785366" y="0"/>
                </a:cubicBezTo>
                <a:cubicBezTo>
                  <a:pt x="1957898" y="24928"/>
                  <a:pt x="2149044" y="19108"/>
                  <a:pt x="2363724" y="0"/>
                </a:cubicBezTo>
                <a:cubicBezTo>
                  <a:pt x="2578404" y="-19108"/>
                  <a:pt x="2759981" y="-21788"/>
                  <a:pt x="2942082" y="0"/>
                </a:cubicBezTo>
                <a:cubicBezTo>
                  <a:pt x="3124183" y="21788"/>
                  <a:pt x="3482217" y="8836"/>
                  <a:pt x="3671316" y="0"/>
                </a:cubicBezTo>
                <a:cubicBezTo>
                  <a:pt x="3860415" y="-8836"/>
                  <a:pt x="4058665" y="-25048"/>
                  <a:pt x="4199382" y="0"/>
                </a:cubicBezTo>
                <a:cubicBezTo>
                  <a:pt x="4340099" y="25048"/>
                  <a:pt x="4735096" y="-22088"/>
                  <a:pt x="5029200" y="0"/>
                </a:cubicBezTo>
                <a:cubicBezTo>
                  <a:pt x="5028517" y="5414"/>
                  <a:pt x="5028480" y="12510"/>
                  <a:pt x="5029200" y="18288"/>
                </a:cubicBezTo>
                <a:cubicBezTo>
                  <a:pt x="4891577" y="31493"/>
                  <a:pt x="4684146" y="-2509"/>
                  <a:pt x="4501134" y="18288"/>
                </a:cubicBezTo>
                <a:cubicBezTo>
                  <a:pt x="4318122" y="39085"/>
                  <a:pt x="4030703" y="3672"/>
                  <a:pt x="3872484" y="18288"/>
                </a:cubicBezTo>
                <a:cubicBezTo>
                  <a:pt x="3714265" y="32905"/>
                  <a:pt x="3546134" y="7501"/>
                  <a:pt x="3294126" y="18288"/>
                </a:cubicBezTo>
                <a:cubicBezTo>
                  <a:pt x="3042118" y="29075"/>
                  <a:pt x="2912116" y="11153"/>
                  <a:pt x="2564892" y="18288"/>
                </a:cubicBezTo>
                <a:cubicBezTo>
                  <a:pt x="2217668" y="25423"/>
                  <a:pt x="2095118" y="11659"/>
                  <a:pt x="1835658" y="18288"/>
                </a:cubicBezTo>
                <a:cubicBezTo>
                  <a:pt x="1576198" y="24917"/>
                  <a:pt x="1500897" y="19889"/>
                  <a:pt x="1307592" y="18288"/>
                </a:cubicBezTo>
                <a:cubicBezTo>
                  <a:pt x="1114287" y="16687"/>
                  <a:pt x="961527" y="47453"/>
                  <a:pt x="678942" y="18288"/>
                </a:cubicBezTo>
                <a:cubicBezTo>
                  <a:pt x="396357" y="-10877"/>
                  <a:pt x="271066" y="23005"/>
                  <a:pt x="0" y="18288"/>
                </a:cubicBezTo>
                <a:cubicBezTo>
                  <a:pt x="-306" y="11061"/>
                  <a:pt x="-655" y="7751"/>
                  <a:pt x="0" y="0"/>
                </a:cubicBezTo>
                <a:close/>
              </a:path>
            </a:pathLst>
          </a:custGeom>
          <a:solidFill>
            <a:srgbClr val="FFFFFF"/>
          </a:solidFill>
          <a:ln cap="rnd" cmpd="sng" w="38100">
            <a:solidFill>
              <a:srgbClr val="FFFF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5" name="Google Shape;115;p3"/>
          <p:cNvSpPr txBox="1"/>
          <p:nvPr>
            <p:ph idx="1" type="body"/>
          </p:nvPr>
        </p:nvSpPr>
        <p:spPr>
          <a:xfrm>
            <a:off x="5759354" y="2798064"/>
            <a:ext cx="5461095" cy="341761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FFFFF"/>
              </a:buClr>
              <a:buSzPts val="2200"/>
              <a:buNone/>
            </a:pPr>
            <a:r>
              <a:rPr lang="en-US" sz="2200">
                <a:solidFill>
                  <a:srgbClr val="FFFFFF"/>
                </a:solidFill>
              </a:rPr>
              <a:t>At DS4E, we are dedicated to promoting data literacy and extending access to K-12 data science education. Our mission is to equip all students with the vital data literacy skills they need to excel. We offer a wealth of resources, advocacy, and partnerships to empower students to become future data-driven problem solvers. Take the first step towards this transformative journey by joining us at </a:t>
            </a:r>
            <a:r>
              <a:rPr lang="en-US" sz="2200" u="sng">
                <a:solidFill>
                  <a:srgbClr val="FFFFFF"/>
                </a:solidFill>
                <a:hlinkClick r:id="rId4">
                  <a:extLst>
                    <a:ext uri="{A12FA001-AC4F-418D-AE19-62706E023703}">
                      <ahyp:hlinkClr val="tx"/>
                    </a:ext>
                  </a:extLst>
                </a:hlinkClick>
              </a:rPr>
              <a:t>https://www.datascience4everyone.org/</a:t>
            </a:r>
            <a:r>
              <a:rPr lang="en-US" sz="2200">
                <a:solidFill>
                  <a:srgbClr val="FFFFFF"/>
                </a:solidFill>
              </a:rPr>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sp>
        <p:nvSpPr>
          <p:cNvPr id="121" name="Google Shape;121;p4"/>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2" name="Google Shape;122;p4"/>
          <p:cNvSpPr txBox="1"/>
          <p:nvPr>
            <p:ph type="title"/>
          </p:nvPr>
        </p:nvSpPr>
        <p:spPr>
          <a:xfrm>
            <a:off x="5297749" y="610025"/>
            <a:ext cx="6539100" cy="17832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5000"/>
              <a:buFont typeface="Calibri"/>
              <a:buNone/>
            </a:pPr>
            <a:r>
              <a:rPr b="1" lang="en-US" sz="5000">
                <a:solidFill>
                  <a:schemeClr val="dk1"/>
                </a:solidFill>
                <a:latin typeface="Calibri"/>
                <a:ea typeface="Calibri"/>
                <a:cs typeface="Calibri"/>
                <a:sym typeface="Calibri"/>
              </a:rPr>
              <a:t>The Significance of Data Science Education</a:t>
            </a:r>
            <a:endParaRPr sz="5000">
              <a:solidFill>
                <a:schemeClr val="dk1"/>
              </a:solidFill>
              <a:latin typeface="Calibri"/>
              <a:ea typeface="Calibri"/>
              <a:cs typeface="Calibri"/>
              <a:sym typeface="Calibri"/>
            </a:endParaRPr>
          </a:p>
        </p:txBody>
      </p:sp>
      <p:pic>
        <p:nvPicPr>
          <p:cNvPr descr="Spherical digital mesh network" id="123" name="Google Shape;123;p4"/>
          <p:cNvPicPr preferRelativeResize="0"/>
          <p:nvPr>
            <p:ph idx="2" type="pic"/>
          </p:nvPr>
        </p:nvPicPr>
        <p:blipFill rotWithShape="1">
          <a:blip r:embed="rId3">
            <a:alphaModFix/>
          </a:blip>
          <a:srcRect b="-1" l="43173" r="11494" t="0"/>
          <a:stretch/>
        </p:blipFill>
        <p:spPr>
          <a:xfrm>
            <a:off x="1" y="10"/>
            <a:ext cx="4657344" cy="6857990"/>
          </a:xfrm>
          <a:prstGeom prst="rect">
            <a:avLst/>
          </a:prstGeom>
          <a:noFill/>
          <a:ln>
            <a:noFill/>
          </a:ln>
        </p:spPr>
      </p:pic>
      <p:sp>
        <p:nvSpPr>
          <p:cNvPr id="124" name="Google Shape;124;p4"/>
          <p:cNvSpPr/>
          <p:nvPr/>
        </p:nvSpPr>
        <p:spPr>
          <a:xfrm>
            <a:off x="5297762" y="2374947"/>
            <a:ext cx="4243589" cy="18288"/>
          </a:xfrm>
          <a:custGeom>
            <a:rect b="b" l="l" r="r" t="t"/>
            <a:pathLst>
              <a:path extrusionOk="0" fill="none" h="18288" w="4243589">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extrusionOk="0" h="18288" w="4243589">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cap="rnd" cmpd="sng" w="444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5" name="Google Shape;125;p4"/>
          <p:cNvSpPr txBox="1"/>
          <p:nvPr>
            <p:ph idx="1" type="body"/>
          </p:nvPr>
        </p:nvSpPr>
        <p:spPr>
          <a:xfrm>
            <a:off x="5297750" y="2655900"/>
            <a:ext cx="6539100" cy="35346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1700"/>
              <a:buNone/>
            </a:pPr>
            <a:r>
              <a:rPr b="1" i="0" lang="en-US" sz="1700"/>
              <a:t>In today's world, data literacy and analytical skills have become crucial for success. Data science education plays a vital role in equipping students with these essential competencies.</a:t>
            </a:r>
            <a:endParaRPr b="1" i="0" sz="1700"/>
          </a:p>
          <a:p>
            <a:pPr indent="0" lvl="0" marL="0" rtl="0" algn="l">
              <a:lnSpc>
                <a:spcPct val="90000"/>
              </a:lnSpc>
              <a:spcBef>
                <a:spcPts val="0"/>
              </a:spcBef>
              <a:spcAft>
                <a:spcPts val="0"/>
              </a:spcAft>
              <a:buClr>
                <a:schemeClr val="dk1"/>
              </a:buClr>
              <a:buSzPts val="1700"/>
              <a:buNone/>
            </a:pPr>
            <a:r>
              <a:t/>
            </a:r>
            <a:endParaRPr b="1" sz="1700"/>
          </a:p>
          <a:p>
            <a:pPr indent="0" lvl="0" marL="0" rtl="0" algn="l">
              <a:lnSpc>
                <a:spcPct val="90000"/>
              </a:lnSpc>
              <a:spcBef>
                <a:spcPts val="1000"/>
              </a:spcBef>
              <a:spcAft>
                <a:spcPts val="0"/>
              </a:spcAft>
              <a:buClr>
                <a:schemeClr val="dk1"/>
              </a:buClr>
              <a:buSzPts val="1700"/>
              <a:buNone/>
            </a:pPr>
            <a:r>
              <a:rPr b="1" lang="en-US" sz="1700"/>
              <a:t>As has the internet:</a:t>
            </a:r>
            <a:endParaRPr/>
          </a:p>
          <a:p>
            <a:pPr indent="0" lvl="0" marL="0" marR="0" rtl="0" algn="l">
              <a:lnSpc>
                <a:spcPct val="90000"/>
              </a:lnSpc>
              <a:spcBef>
                <a:spcPts val="0"/>
              </a:spcBef>
              <a:spcAft>
                <a:spcPts val="0"/>
              </a:spcAft>
              <a:buClr>
                <a:schemeClr val="dk1"/>
              </a:buClr>
              <a:buSzPts val="1700"/>
              <a:buFont typeface="Arial"/>
              <a:buChar char="•"/>
            </a:pPr>
            <a:r>
              <a:rPr b="1" lang="en-US" sz="1700"/>
              <a:t>5.4 Billion Internet users connected globally.</a:t>
            </a:r>
            <a:endParaRPr/>
          </a:p>
          <a:p>
            <a:pPr indent="0" lvl="0" marL="0" marR="0" rtl="0" algn="l">
              <a:lnSpc>
                <a:spcPct val="90000"/>
              </a:lnSpc>
              <a:spcBef>
                <a:spcPts val="0"/>
              </a:spcBef>
              <a:spcAft>
                <a:spcPts val="0"/>
              </a:spcAft>
              <a:buClr>
                <a:schemeClr val="dk1"/>
              </a:buClr>
              <a:buSzPts val="1700"/>
              <a:buFont typeface="Arial"/>
              <a:buChar char="•"/>
            </a:pPr>
            <a:r>
              <a:rPr b="1" lang="en-US" sz="1700"/>
              <a:t>5 Billion videos viewed on YouTube per day.</a:t>
            </a:r>
            <a:endParaRPr/>
          </a:p>
          <a:p>
            <a:pPr indent="0" lvl="0" marL="0" marR="0" rtl="0" algn="l">
              <a:lnSpc>
                <a:spcPct val="90000"/>
              </a:lnSpc>
              <a:spcBef>
                <a:spcPts val="0"/>
              </a:spcBef>
              <a:spcAft>
                <a:spcPts val="0"/>
              </a:spcAft>
              <a:buClr>
                <a:schemeClr val="dk1"/>
              </a:buClr>
              <a:buSzPts val="1700"/>
              <a:buFont typeface="Arial"/>
              <a:buChar char="•"/>
            </a:pPr>
            <a:r>
              <a:rPr b="1" lang="en-US" sz="1700"/>
              <a:t>30 </a:t>
            </a:r>
            <a:r>
              <a:rPr b="1" i="1" lang="en-US" sz="1700" u="sng"/>
              <a:t>Trillion+</a:t>
            </a:r>
            <a:r>
              <a:rPr b="1" lang="en-US" sz="1700"/>
              <a:t> estimated web pages.</a:t>
            </a:r>
            <a:endParaRPr/>
          </a:p>
          <a:p>
            <a:pPr indent="0" lvl="0" marL="0" marR="0" rtl="0" algn="l">
              <a:lnSpc>
                <a:spcPct val="90000"/>
              </a:lnSpc>
              <a:spcBef>
                <a:spcPts val="0"/>
              </a:spcBef>
              <a:spcAft>
                <a:spcPts val="0"/>
              </a:spcAft>
              <a:buClr>
                <a:schemeClr val="dk1"/>
              </a:buClr>
              <a:buSzPts val="1700"/>
              <a:buFont typeface="Arial"/>
              <a:buChar char="•"/>
            </a:pPr>
            <a:r>
              <a:rPr b="1" lang="en-US" sz="1700"/>
              <a:t>180 Billion emails sent per day. </a:t>
            </a:r>
            <a:endParaRPr/>
          </a:p>
          <a:p>
            <a:pPr indent="0" lvl="0" marL="0" marR="0" rtl="0" algn="l">
              <a:lnSpc>
                <a:spcPct val="90000"/>
              </a:lnSpc>
              <a:spcBef>
                <a:spcPts val="0"/>
              </a:spcBef>
              <a:spcAft>
                <a:spcPts val="0"/>
              </a:spcAft>
              <a:buClr>
                <a:schemeClr val="dk1"/>
              </a:buClr>
              <a:buSzPts val="1700"/>
              <a:buNone/>
            </a:pPr>
            <a:r>
              <a:t/>
            </a:r>
            <a:endParaRPr b="1" sz="1700"/>
          </a:p>
          <a:p>
            <a:pPr indent="0" lvl="0" marL="0" marR="0" rtl="0" algn="l">
              <a:lnSpc>
                <a:spcPct val="90000"/>
              </a:lnSpc>
              <a:spcBef>
                <a:spcPts val="0"/>
              </a:spcBef>
              <a:spcAft>
                <a:spcPts val="0"/>
              </a:spcAft>
              <a:buClr>
                <a:schemeClr val="dk1"/>
              </a:buClr>
              <a:buSzPts val="1400"/>
              <a:buNone/>
            </a:pPr>
            <a:r>
              <a:rPr b="1" lang="en-US" sz="1400"/>
              <a:t>Source: VentureBeat. </a:t>
            </a:r>
            <a:r>
              <a:rPr b="1" lang="en-US" sz="1400" u="sng">
                <a:solidFill>
                  <a:schemeClr val="hlink"/>
                </a:solidFill>
                <a:hlinkClick r:id="rId4"/>
              </a:rPr>
              <a:t>https://venturebeat.com/business/how-google-searches-30-trillion-web-pages-100-billion-times-a-month/</a:t>
            </a:r>
            <a:r>
              <a:rPr b="1" lang="en-US" sz="1400"/>
              <a:t>; Internet Live Stats:  </a:t>
            </a:r>
            <a:r>
              <a:rPr b="1" lang="en-US" sz="1400" u="sng">
                <a:solidFill>
                  <a:schemeClr val="hlink"/>
                </a:solidFill>
                <a:hlinkClick r:id="rId5"/>
              </a:rPr>
              <a:t>http://www.internetlivestats.com/</a:t>
            </a:r>
            <a:r>
              <a:rPr b="1" lang="en-US" sz="1400"/>
              <a:t> </a:t>
            </a:r>
            <a:endParaRPr/>
          </a:p>
          <a:p>
            <a:pPr indent="107950" lvl="0" marL="0" marR="0" rtl="0" algn="l">
              <a:lnSpc>
                <a:spcPct val="90000"/>
              </a:lnSpc>
              <a:spcBef>
                <a:spcPts val="0"/>
              </a:spcBef>
              <a:spcAft>
                <a:spcPts val="0"/>
              </a:spcAft>
              <a:buClr>
                <a:schemeClr val="dk1"/>
              </a:buClr>
              <a:buSzPts val="1700"/>
              <a:buFont typeface="Arial"/>
              <a:buNone/>
            </a:pPr>
            <a:r>
              <a:t/>
            </a:r>
            <a:endParaRPr b="1"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0" name="Shape 130"/>
        <p:cNvGrpSpPr/>
        <p:nvPr/>
      </p:nvGrpSpPr>
      <p:grpSpPr>
        <a:xfrm>
          <a:off x="0" y="0"/>
          <a:ext cx="0" cy="0"/>
          <a:chOff x="0" y="0"/>
          <a:chExt cx="0" cy="0"/>
        </a:xfrm>
      </p:grpSpPr>
      <p:sp>
        <p:nvSpPr>
          <p:cNvPr id="131" name="Google Shape;131;p5"/>
          <p:cNvSpPr/>
          <p:nvPr/>
        </p:nvSpPr>
        <p:spPr>
          <a:xfrm>
            <a:off x="0" y="0"/>
            <a:ext cx="12192000" cy="685800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2" name="Google Shape;132;p5"/>
          <p:cNvSpPr txBox="1"/>
          <p:nvPr>
            <p:ph type="title"/>
          </p:nvPr>
        </p:nvSpPr>
        <p:spPr>
          <a:xfrm>
            <a:off x="838200" y="459863"/>
            <a:ext cx="10515600" cy="100459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4400"/>
              <a:buFont typeface="Calibri"/>
              <a:buNone/>
            </a:pPr>
            <a:r>
              <a:rPr b="1" lang="en-US">
                <a:solidFill>
                  <a:srgbClr val="FFFFFF"/>
                </a:solidFill>
                <a:latin typeface="Calibri"/>
                <a:ea typeface="Calibri"/>
                <a:cs typeface="Calibri"/>
                <a:sym typeface="Calibri"/>
              </a:rPr>
              <a:t>The Significance of Data Science Education</a:t>
            </a:r>
            <a:endParaRPr/>
          </a:p>
        </p:txBody>
      </p:sp>
      <p:sp>
        <p:nvSpPr>
          <p:cNvPr id="133" name="Google Shape;133;p5"/>
          <p:cNvSpPr/>
          <p:nvPr/>
        </p:nvSpPr>
        <p:spPr>
          <a:xfrm>
            <a:off x="579496" y="1587970"/>
            <a:ext cx="11033008" cy="4768380"/>
          </a:xfrm>
          <a:prstGeom prst="roundRect">
            <a:avLst>
              <a:gd fmla="val 3174" name="adj"/>
            </a:avLst>
          </a:prstGeom>
          <a:solidFill>
            <a:schemeClr val="lt1">
              <a:alpha val="9490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4" name="Google Shape;134;p5"/>
          <p:cNvSpPr/>
          <p:nvPr/>
        </p:nvSpPr>
        <p:spPr>
          <a:xfrm>
            <a:off x="6477299" y="5846477"/>
            <a:ext cx="4553227" cy="27234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600"/>
              </a:spcAft>
              <a:buNone/>
            </a:pPr>
            <a:r>
              <a:rPr lang="en-US" sz="670">
                <a:solidFill>
                  <a:schemeClr val="dk1"/>
                </a:solidFill>
                <a:latin typeface="Calibri"/>
                <a:ea typeface="Calibri"/>
                <a:cs typeface="Calibri"/>
                <a:sym typeface="Calibri"/>
              </a:rPr>
              <a:t>Source:  https://www.theguardian.com/science/2018/apr/12/one-extra-glass-of-wine-will-shorten-your-life-by-30-minutes</a:t>
            </a:r>
            <a:endParaRPr sz="1800">
              <a:solidFill>
                <a:schemeClr val="dk1"/>
              </a:solidFill>
              <a:latin typeface="Calibri"/>
              <a:ea typeface="Calibri"/>
              <a:cs typeface="Calibri"/>
              <a:sym typeface="Calibri"/>
            </a:endParaRPr>
          </a:p>
        </p:txBody>
      </p:sp>
      <p:sp>
        <p:nvSpPr>
          <p:cNvPr id="135" name="Google Shape;135;p5"/>
          <p:cNvSpPr/>
          <p:nvPr/>
        </p:nvSpPr>
        <p:spPr>
          <a:xfrm>
            <a:off x="2043033" y="5832693"/>
            <a:ext cx="4144518" cy="27234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600"/>
              </a:spcAft>
              <a:buNone/>
            </a:pPr>
            <a:r>
              <a:rPr lang="en-US" sz="670">
                <a:solidFill>
                  <a:schemeClr val="dk1"/>
                </a:solidFill>
                <a:latin typeface="Calibri"/>
                <a:ea typeface="Calibri"/>
                <a:cs typeface="Calibri"/>
                <a:sym typeface="Calibri"/>
              </a:rPr>
              <a:t>Source:  https://www.buzzfeed.com/carolynkylstra/hype-in-health-journalism</a:t>
            </a:r>
            <a:endParaRPr sz="1800">
              <a:solidFill>
                <a:schemeClr val="dk1"/>
              </a:solidFill>
              <a:latin typeface="Calibri"/>
              <a:ea typeface="Calibri"/>
              <a:cs typeface="Calibri"/>
              <a:sym typeface="Calibri"/>
            </a:endParaRPr>
          </a:p>
        </p:txBody>
      </p:sp>
      <p:sp>
        <p:nvSpPr>
          <p:cNvPr id="136" name="Google Shape;136;p5"/>
          <p:cNvSpPr txBox="1"/>
          <p:nvPr>
            <p:ph idx="1" type="body"/>
          </p:nvPr>
        </p:nvSpPr>
        <p:spPr>
          <a:xfrm>
            <a:off x="838200" y="1748178"/>
            <a:ext cx="10515600" cy="1589700"/>
          </a:xfrm>
          <a:prstGeom prst="rect">
            <a:avLst/>
          </a:prstGeom>
          <a:noFill/>
          <a:ln>
            <a:noFill/>
          </a:ln>
        </p:spPr>
        <p:txBody>
          <a:bodyPr anchorCtr="0" anchor="t" bIns="45700" lIns="91425" spcFirstLastPara="1" rIns="91425" wrap="square" tIns="45700">
            <a:normAutofit lnSpcReduction="20000"/>
          </a:bodyPr>
          <a:lstStyle/>
          <a:p>
            <a:pPr indent="0" lvl="0" marL="0" rtl="0" algn="l">
              <a:lnSpc>
                <a:spcPct val="90000"/>
              </a:lnSpc>
              <a:spcBef>
                <a:spcPts val="0"/>
              </a:spcBef>
              <a:spcAft>
                <a:spcPts val="0"/>
              </a:spcAft>
              <a:buClr>
                <a:schemeClr val="dk1"/>
              </a:buClr>
              <a:buSzPts val="2000"/>
              <a:buNone/>
            </a:pPr>
            <a:r>
              <a:rPr b="0" lang="en-US" sz="2000">
                <a:solidFill>
                  <a:schemeClr val="dk1"/>
                </a:solidFill>
                <a:latin typeface="Calibri"/>
                <a:ea typeface="Calibri"/>
                <a:cs typeface="Calibri"/>
                <a:sym typeface="Calibri"/>
              </a:rPr>
              <a:t>Importance of Data Literacy: Data literacy empowers students to make informed decisions, evaluate information critically, and solve complex problems using data-driven insights.</a:t>
            </a:r>
            <a:endParaRPr/>
          </a:p>
          <a:p>
            <a:pPr indent="0" lvl="0" marL="0" rtl="0" algn="l">
              <a:lnSpc>
                <a:spcPct val="90000"/>
              </a:lnSpc>
              <a:spcBef>
                <a:spcPts val="670"/>
              </a:spcBef>
              <a:spcAft>
                <a:spcPts val="0"/>
              </a:spcAft>
              <a:buClr>
                <a:schemeClr val="dk1"/>
              </a:buClr>
              <a:buSzPts val="2000"/>
              <a:buNone/>
            </a:pPr>
            <a:r>
              <a:rPr b="0" lang="en-US" sz="2000">
                <a:solidFill>
                  <a:schemeClr val="dk1"/>
                </a:solidFill>
                <a:latin typeface="Calibri"/>
                <a:ea typeface="Calibri"/>
                <a:cs typeface="Calibri"/>
                <a:sym typeface="Calibri"/>
              </a:rPr>
              <a:t>Meeting Modern Challenges: With the increasing availability of data, students need the skills to navigate and extract meaningful insights from vast information sources.</a:t>
            </a:r>
            <a:endParaRPr b="1" sz="2000">
              <a:solidFill>
                <a:schemeClr val="dk1"/>
              </a:solidFill>
              <a:latin typeface="Calibri"/>
              <a:ea typeface="Calibri"/>
              <a:cs typeface="Calibri"/>
              <a:sym typeface="Calibri"/>
            </a:endParaRPr>
          </a:p>
          <a:p>
            <a:pPr indent="0" lvl="0" marL="0" rtl="0" algn="l">
              <a:lnSpc>
                <a:spcPct val="90000"/>
              </a:lnSpc>
              <a:spcBef>
                <a:spcPts val="1000"/>
              </a:spcBef>
              <a:spcAft>
                <a:spcPts val="0"/>
              </a:spcAft>
              <a:buClr>
                <a:schemeClr val="dk1"/>
              </a:buClr>
              <a:buSzPts val="2400"/>
              <a:buNone/>
            </a:pPr>
            <a:r>
              <a:t/>
            </a:r>
            <a:endParaRPr/>
          </a:p>
        </p:txBody>
      </p:sp>
      <p:pic>
        <p:nvPicPr>
          <p:cNvPr descr="Picture of news article that suggests drinking wine is better than going to the gym. " id="137" name="Google Shape;137;p5"/>
          <p:cNvPicPr preferRelativeResize="0"/>
          <p:nvPr>
            <p:ph idx="4" type="body"/>
          </p:nvPr>
        </p:nvPicPr>
        <p:blipFill rotWithShape="1">
          <a:blip r:embed="rId3">
            <a:alphaModFix/>
          </a:blip>
          <a:srcRect b="25701" l="0" r="4" t="217"/>
          <a:stretch/>
        </p:blipFill>
        <p:spPr>
          <a:xfrm>
            <a:off x="1291465" y="3171865"/>
            <a:ext cx="4310811" cy="2674612"/>
          </a:xfrm>
          <a:prstGeom prst="rect">
            <a:avLst/>
          </a:prstGeom>
          <a:noFill/>
          <a:ln>
            <a:noFill/>
          </a:ln>
        </p:spPr>
      </p:pic>
      <p:pic>
        <p:nvPicPr>
          <p:cNvPr descr="Picture of a news article that suggests wine will &quot;shorten your life by 30 minutes&quot; with every glass." id="138" name="Google Shape;138;p5"/>
          <p:cNvPicPr preferRelativeResize="0"/>
          <p:nvPr>
            <p:ph idx="2" type="body"/>
          </p:nvPr>
        </p:nvPicPr>
        <p:blipFill rotWithShape="1">
          <a:blip r:embed="rId4">
            <a:alphaModFix/>
          </a:blip>
          <a:srcRect b="28098" l="-8" r="9" t="311"/>
          <a:stretch/>
        </p:blipFill>
        <p:spPr>
          <a:xfrm>
            <a:off x="6589725" y="3096907"/>
            <a:ext cx="4153792" cy="273578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6"/>
          <p:cNvSpPr/>
          <p:nvPr/>
        </p:nvSpPr>
        <p:spPr>
          <a:xfrm>
            <a:off x="-9529" y="1"/>
            <a:ext cx="12208635" cy="6849960"/>
          </a:xfrm>
          <a:prstGeom prst="rect">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pic>
        <p:nvPicPr>
          <p:cNvPr descr="Agriculture: &#10;IoT devices stream data to help maximize yields and prevent crop damage." id="145" name="Google Shape;145;p6"/>
          <p:cNvPicPr preferRelativeResize="0"/>
          <p:nvPr/>
        </p:nvPicPr>
        <p:blipFill rotWithShape="1">
          <a:blip r:embed="rId3">
            <a:alphaModFix/>
          </a:blip>
          <a:srcRect b="-15025" l="39151" r="3222" t="1"/>
          <a:stretch/>
        </p:blipFill>
        <p:spPr>
          <a:xfrm>
            <a:off x="0" y="2945773"/>
            <a:ext cx="4000480" cy="4491643"/>
          </a:xfrm>
          <a:custGeom>
            <a:rect b="b" l="l" r="r" t="t"/>
            <a:pathLst>
              <a:path extrusionOk="0" h="3413410" w="4000500">
                <a:moveTo>
                  <a:pt x="0" y="0"/>
                </a:moveTo>
                <a:lnTo>
                  <a:pt x="4000500" y="0"/>
                </a:lnTo>
                <a:lnTo>
                  <a:pt x="4000500" y="3330603"/>
                </a:lnTo>
                <a:lnTo>
                  <a:pt x="416174" y="3413410"/>
                </a:lnTo>
                <a:lnTo>
                  <a:pt x="0" y="3408169"/>
                </a:lnTo>
                <a:close/>
              </a:path>
            </a:pathLst>
          </a:custGeom>
          <a:noFill/>
          <a:ln>
            <a:noFill/>
          </a:ln>
        </p:spPr>
      </p:pic>
      <p:pic>
        <p:nvPicPr>
          <p:cNvPr descr="Picture of several robotic arms in a manufacturing facility, with a computer displaying data in front. " id="146" name="Google Shape;146;p6"/>
          <p:cNvPicPr preferRelativeResize="0"/>
          <p:nvPr/>
        </p:nvPicPr>
        <p:blipFill rotWithShape="1">
          <a:blip r:embed="rId4">
            <a:alphaModFix/>
          </a:blip>
          <a:srcRect b="-15028" l="17713" r="17889" t="1"/>
          <a:stretch/>
        </p:blipFill>
        <p:spPr>
          <a:xfrm>
            <a:off x="4188619" y="2961160"/>
            <a:ext cx="3809998" cy="4491644"/>
          </a:xfrm>
          <a:custGeom>
            <a:rect b="b" l="l" r="r" t="t"/>
            <a:pathLst>
              <a:path extrusionOk="0" h="3361533" w="3809998">
                <a:moveTo>
                  <a:pt x="0" y="0"/>
                </a:moveTo>
                <a:lnTo>
                  <a:pt x="3809998" y="0"/>
                </a:lnTo>
                <a:lnTo>
                  <a:pt x="3809998" y="3353206"/>
                </a:lnTo>
                <a:lnTo>
                  <a:pt x="1781628" y="3181423"/>
                </a:lnTo>
                <a:lnTo>
                  <a:pt x="0" y="3361533"/>
                </a:lnTo>
                <a:close/>
              </a:path>
            </a:pathLst>
          </a:custGeom>
          <a:noFill/>
          <a:ln>
            <a:noFill/>
          </a:ln>
        </p:spPr>
      </p:pic>
      <p:pic>
        <p:nvPicPr>
          <p:cNvPr descr="A picture of several computer monitors in a healthcare lab, with DNA data displayed." id="147" name="Google Shape;147;p6"/>
          <p:cNvPicPr preferRelativeResize="0"/>
          <p:nvPr/>
        </p:nvPicPr>
        <p:blipFill rotWithShape="1">
          <a:blip r:embed="rId5">
            <a:alphaModFix/>
          </a:blip>
          <a:srcRect b="-1" l="28748" r="15111" t="0"/>
          <a:stretch/>
        </p:blipFill>
        <p:spPr>
          <a:xfrm>
            <a:off x="8191500" y="2961147"/>
            <a:ext cx="4000500" cy="4008409"/>
          </a:xfrm>
          <a:custGeom>
            <a:rect b="b" l="l" r="r" t="t"/>
            <a:pathLst>
              <a:path extrusionOk="0" h="3403026" w="4000500">
                <a:moveTo>
                  <a:pt x="0" y="0"/>
                </a:moveTo>
                <a:lnTo>
                  <a:pt x="4000500" y="0"/>
                </a:lnTo>
                <a:lnTo>
                  <a:pt x="4000500" y="3403026"/>
                </a:lnTo>
                <a:lnTo>
                  <a:pt x="9072" y="3370108"/>
                </a:lnTo>
                <a:lnTo>
                  <a:pt x="0" y="3369340"/>
                </a:lnTo>
                <a:close/>
              </a:path>
            </a:pathLst>
          </a:custGeom>
          <a:noFill/>
          <a:ln>
            <a:noFill/>
          </a:ln>
        </p:spPr>
      </p:pic>
      <p:sp>
        <p:nvSpPr>
          <p:cNvPr id="148" name="Google Shape;148;p6"/>
          <p:cNvSpPr txBox="1"/>
          <p:nvPr/>
        </p:nvSpPr>
        <p:spPr>
          <a:xfrm>
            <a:off x="4183856" y="2746682"/>
            <a:ext cx="3809997" cy="1477328"/>
          </a:xfrm>
          <a:prstGeom prst="rect">
            <a:avLst/>
          </a:prstGeom>
          <a:solidFill>
            <a:schemeClr val="accent2"/>
          </a:solidFill>
          <a:ln cap="flat" cmpd="sng" w="12700">
            <a:solidFill>
              <a:srgbClr val="AC5B2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Droid Sans Mono"/>
                <a:ea typeface="Droid Sans Mono"/>
                <a:cs typeface="Droid Sans Mono"/>
                <a:sym typeface="Droid Sans Mono"/>
              </a:rPr>
              <a:t>Manufacturing: </a:t>
            </a:r>
            <a:endParaRPr/>
          </a:p>
          <a:p>
            <a:pPr indent="0" lvl="0" marL="0" marR="0" rtl="0" algn="l">
              <a:spcBef>
                <a:spcPts val="0"/>
              </a:spcBef>
              <a:spcAft>
                <a:spcPts val="0"/>
              </a:spcAft>
              <a:buNone/>
            </a:pPr>
            <a:r>
              <a:rPr lang="en-US" sz="1800">
                <a:solidFill>
                  <a:schemeClr val="dk1"/>
                </a:solidFill>
                <a:latin typeface="Droid Sans Mono"/>
                <a:ea typeface="Droid Sans Mono"/>
                <a:cs typeface="Droid Sans Mono"/>
                <a:sym typeface="Droid Sans Mono"/>
              </a:rPr>
              <a:t>Production lines now use advanced data analytics for quality control and managing operations.</a:t>
            </a:r>
            <a:endParaRPr/>
          </a:p>
        </p:txBody>
      </p:sp>
      <p:sp>
        <p:nvSpPr>
          <p:cNvPr id="149" name="Google Shape;149;p6"/>
          <p:cNvSpPr txBox="1"/>
          <p:nvPr/>
        </p:nvSpPr>
        <p:spPr>
          <a:xfrm>
            <a:off x="-4744" y="2776512"/>
            <a:ext cx="4000480" cy="1200329"/>
          </a:xfrm>
          <a:prstGeom prst="rect">
            <a:avLst/>
          </a:prstGeom>
          <a:solidFill>
            <a:schemeClr val="accent2"/>
          </a:solidFill>
          <a:ln cap="flat" cmpd="sng" w="12700">
            <a:solidFill>
              <a:srgbClr val="AC5B2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Droid Sans Mono"/>
                <a:ea typeface="Droid Sans Mono"/>
                <a:cs typeface="Droid Sans Mono"/>
                <a:sym typeface="Droid Sans Mono"/>
              </a:rPr>
              <a:t>Agriculture: </a:t>
            </a:r>
            <a:endParaRPr/>
          </a:p>
          <a:p>
            <a:pPr indent="0" lvl="0" marL="0" marR="0" rtl="0" algn="l">
              <a:spcBef>
                <a:spcPts val="0"/>
              </a:spcBef>
              <a:spcAft>
                <a:spcPts val="0"/>
              </a:spcAft>
              <a:buNone/>
            </a:pPr>
            <a:r>
              <a:rPr lang="en-US" sz="1800">
                <a:solidFill>
                  <a:schemeClr val="dk1"/>
                </a:solidFill>
                <a:latin typeface="Droid Sans Mono"/>
                <a:ea typeface="Droid Sans Mono"/>
                <a:cs typeface="Droid Sans Mono"/>
                <a:sym typeface="Droid Sans Mono"/>
              </a:rPr>
              <a:t>IoT devices stream data to help maximize yields and prevent crop damage.</a:t>
            </a:r>
            <a:endParaRPr/>
          </a:p>
        </p:txBody>
      </p:sp>
      <p:sp>
        <p:nvSpPr>
          <p:cNvPr id="150" name="Google Shape;150;p6"/>
          <p:cNvSpPr txBox="1"/>
          <p:nvPr/>
        </p:nvSpPr>
        <p:spPr>
          <a:xfrm>
            <a:off x="8184336" y="2746682"/>
            <a:ext cx="4014771" cy="1200329"/>
          </a:xfrm>
          <a:prstGeom prst="rect">
            <a:avLst/>
          </a:prstGeom>
          <a:solidFill>
            <a:schemeClr val="accent2"/>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chemeClr val="dk1"/>
                </a:solidFill>
                <a:latin typeface="Droid Sans Mono"/>
                <a:ea typeface="Droid Sans Mono"/>
                <a:cs typeface="Droid Sans Mono"/>
                <a:sym typeface="Droid Sans Mono"/>
              </a:rPr>
              <a:t>Medicine:</a:t>
            </a:r>
            <a:endParaRPr/>
          </a:p>
          <a:p>
            <a:pPr indent="0" lvl="0" marL="0" marR="0" rtl="0" algn="l">
              <a:spcBef>
                <a:spcPts val="0"/>
              </a:spcBef>
              <a:spcAft>
                <a:spcPts val="0"/>
              </a:spcAft>
              <a:buNone/>
            </a:pPr>
            <a:r>
              <a:rPr lang="en-US" sz="1800">
                <a:solidFill>
                  <a:schemeClr val="dk1"/>
                </a:solidFill>
                <a:latin typeface="Droid Sans Mono"/>
                <a:ea typeface="Droid Sans Mono"/>
                <a:cs typeface="Droid Sans Mono"/>
                <a:sym typeface="Droid Sans Mono"/>
              </a:rPr>
              <a:t>Doctors &amp; nurses query massive patient databases on a regular basis.</a:t>
            </a:r>
            <a:endParaRPr/>
          </a:p>
        </p:txBody>
      </p:sp>
      <p:sp>
        <p:nvSpPr>
          <p:cNvPr id="151" name="Google Shape;151;p6"/>
          <p:cNvSpPr txBox="1"/>
          <p:nvPr>
            <p:ph type="title"/>
          </p:nvPr>
        </p:nvSpPr>
        <p:spPr>
          <a:xfrm>
            <a:off x="275475" y="459949"/>
            <a:ext cx="12187237" cy="771963"/>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b="1" lang="en-US">
                <a:latin typeface="Calibri"/>
                <a:ea typeface="Calibri"/>
                <a:cs typeface="Calibri"/>
                <a:sym typeface="Calibri"/>
              </a:rPr>
              <a:t>The Significance of Data Science Education</a:t>
            </a:r>
            <a:endParaRPr/>
          </a:p>
        </p:txBody>
      </p:sp>
      <p:sp>
        <p:nvSpPr>
          <p:cNvPr id="152" name="Google Shape;152;p6"/>
          <p:cNvSpPr txBox="1"/>
          <p:nvPr>
            <p:ph idx="1" type="body"/>
          </p:nvPr>
        </p:nvSpPr>
        <p:spPr>
          <a:xfrm>
            <a:off x="275475" y="1220566"/>
            <a:ext cx="11933160" cy="1957377"/>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000"/>
              <a:buNone/>
            </a:pPr>
            <a:r>
              <a:rPr b="0" i="0" lang="en-US" sz="2000">
                <a:solidFill>
                  <a:schemeClr val="dk1"/>
                </a:solidFill>
              </a:rPr>
              <a:t>Analytical Skills for the Future: Data science education prepares students for future careers by developing their analytical thinking, problem-solving, and decision-making abilities.</a:t>
            </a:r>
            <a:endParaRPr/>
          </a:p>
          <a:p>
            <a:pPr indent="0" lvl="0" marL="0" rtl="0" algn="l">
              <a:lnSpc>
                <a:spcPct val="90000"/>
              </a:lnSpc>
              <a:spcBef>
                <a:spcPts val="1000"/>
              </a:spcBef>
              <a:spcAft>
                <a:spcPts val="0"/>
              </a:spcAft>
              <a:buClr>
                <a:schemeClr val="dk1"/>
              </a:buClr>
              <a:buSzPts val="2000"/>
              <a:buNone/>
            </a:pPr>
            <a:r>
              <a:rPr b="0" i="0" lang="en-US" sz="2000">
                <a:solidFill>
                  <a:schemeClr val="dk1"/>
                </a:solidFill>
              </a:rPr>
              <a:t>Relevance Across Fields: Data-driven decision-making is relevant in various fields, including business, healthcare, technology, and social sciences, where insights derived from data guide strategic planning and innovation.</a:t>
            </a:r>
            <a:endParaRPr sz="2000">
              <a:solidFill>
                <a:schemeClr val="dk1"/>
              </a:solidFill>
            </a:endParaRPr>
          </a:p>
          <a:p>
            <a:pPr indent="-101600" lvl="0" marL="228600" rtl="0" algn="l">
              <a:lnSpc>
                <a:spcPct val="90000"/>
              </a:lnSpc>
              <a:spcBef>
                <a:spcPts val="1000"/>
              </a:spcBef>
              <a:spcAft>
                <a:spcPts val="0"/>
              </a:spcAft>
              <a:buClr>
                <a:schemeClr val="dk1"/>
              </a:buClr>
              <a:buSzPts val="2000"/>
              <a:buNone/>
            </a:pPr>
            <a:r>
              <a:t/>
            </a:r>
            <a:endParaRPr sz="2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descr="A series of financial data dashboards displaying asset allocations, investments, etc. " id="157" name="Google Shape;157;p7"/>
          <p:cNvSpPr/>
          <p:nvPr/>
        </p:nvSpPr>
        <p:spPr>
          <a:xfrm>
            <a:off x="0" y="0"/>
            <a:ext cx="12192000" cy="6857999"/>
          </a:xfrm>
          <a:prstGeom prst="rect">
            <a:avLst/>
          </a:pr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Clr>
                <a:schemeClr val="dk1"/>
              </a:buClr>
              <a:buSzPts val="1800"/>
              <a:buFont typeface="Calibri"/>
              <a:buNone/>
            </a:pPr>
            <a:r>
              <a:t/>
            </a:r>
            <a:endParaRPr sz="1800">
              <a:solidFill>
                <a:schemeClr val="lt1"/>
              </a:solidFill>
              <a:latin typeface="Calibri"/>
              <a:ea typeface="Calibri"/>
              <a:cs typeface="Calibri"/>
              <a:sym typeface="Calibri"/>
            </a:endParaRPr>
          </a:p>
        </p:txBody>
      </p:sp>
      <p:pic>
        <p:nvPicPr>
          <p:cNvPr descr="A screenshot of several personal finance dashboards (financial accounts, asset allocations, etc.)" id="158" name="Google Shape;158;p7"/>
          <p:cNvPicPr preferRelativeResize="0"/>
          <p:nvPr/>
        </p:nvPicPr>
        <p:blipFill rotWithShape="1">
          <a:blip r:embed="rId3">
            <a:alphaModFix amt="50000"/>
          </a:blip>
          <a:srcRect b="2595" l="0" r="0" t="0"/>
          <a:stretch/>
        </p:blipFill>
        <p:spPr>
          <a:xfrm>
            <a:off x="20" y="1"/>
            <a:ext cx="12191980" cy="6857999"/>
          </a:xfrm>
          <a:prstGeom prst="rect">
            <a:avLst/>
          </a:prstGeom>
          <a:noFill/>
          <a:ln>
            <a:noFill/>
          </a:ln>
        </p:spPr>
      </p:pic>
      <p:sp>
        <p:nvSpPr>
          <p:cNvPr id="159" name="Google Shape;159;p7"/>
          <p:cNvSpPr/>
          <p:nvPr/>
        </p:nvSpPr>
        <p:spPr>
          <a:xfrm>
            <a:off x="1" y="1714499"/>
            <a:ext cx="12192000" cy="3686175"/>
          </a:xfrm>
          <a:prstGeom prst="rect">
            <a:avLst/>
          </a:prstGeom>
          <a:solidFill>
            <a:schemeClr val="accent2">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0" name="Google Shape;160;p7"/>
          <p:cNvSpPr txBox="1"/>
          <p:nvPr>
            <p:ph type="title"/>
          </p:nvPr>
        </p:nvSpPr>
        <p:spPr>
          <a:xfrm>
            <a:off x="4765" y="2209797"/>
            <a:ext cx="12187236" cy="368617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6000"/>
              <a:buFont typeface="Calibri"/>
              <a:buNone/>
            </a:pPr>
            <a:r>
              <a:rPr lang="en-US" sz="3200">
                <a:latin typeface="Helvetica Neue"/>
                <a:ea typeface="Helvetica Neue"/>
                <a:cs typeface="Helvetica Neue"/>
                <a:sym typeface="Helvetica Neue"/>
              </a:rPr>
              <a:t>Decisions that use </a:t>
            </a:r>
            <a:br>
              <a:rPr lang="en-US" sz="3200">
                <a:latin typeface="Helvetica Neue"/>
                <a:ea typeface="Helvetica Neue"/>
                <a:cs typeface="Helvetica Neue"/>
                <a:sym typeface="Helvetica Neue"/>
              </a:rPr>
            </a:br>
            <a:r>
              <a:rPr lang="en-US" sz="3200">
                <a:latin typeface="Helvetica Neue"/>
                <a:ea typeface="Helvetica Neue"/>
                <a:cs typeface="Helvetica Neue"/>
                <a:sym typeface="Helvetica Neue"/>
              </a:rPr>
              <a:t>to be simple are now </a:t>
            </a:r>
            <a:br>
              <a:rPr lang="en-US" sz="3200">
                <a:latin typeface="Helvetica Neue"/>
                <a:ea typeface="Helvetica Neue"/>
                <a:cs typeface="Helvetica Neue"/>
                <a:sym typeface="Helvetica Neue"/>
              </a:rPr>
            </a:br>
            <a:r>
              <a:rPr lang="en-US" sz="3200">
                <a:latin typeface="Helvetica Neue"/>
                <a:ea typeface="Helvetica Neue"/>
                <a:cs typeface="Helvetica Neue"/>
                <a:sym typeface="Helvetica Neue"/>
              </a:rPr>
              <a:t>overwhelmingly complex.</a:t>
            </a:r>
            <a:endParaRPr sz="3200">
              <a:latin typeface="Helvetica Neue"/>
              <a:ea typeface="Helvetica Neue"/>
              <a:cs typeface="Helvetica Neue"/>
              <a:sym typeface="Helvetica Neue"/>
            </a:endParaRPr>
          </a:p>
        </p:txBody>
      </p:sp>
      <p:sp>
        <p:nvSpPr>
          <p:cNvPr id="161" name="Google Shape;161;p7"/>
          <p:cNvSpPr txBox="1"/>
          <p:nvPr/>
        </p:nvSpPr>
        <p:spPr>
          <a:xfrm rot="10800000">
            <a:off x="9003137" y="3620823"/>
            <a:ext cx="681790" cy="864122"/>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800"/>
              <a:buFont typeface="Calibri"/>
              <a:buNone/>
            </a:pPr>
            <a:r>
              <a:rPr b="1" lang="en-US" sz="4800">
                <a:solidFill>
                  <a:schemeClr val="dk1"/>
                </a:solidFill>
                <a:latin typeface="Helvetica Neue"/>
                <a:ea typeface="Helvetica Neue"/>
                <a:cs typeface="Helvetica Neue"/>
                <a:sym typeface="Helvetica Neue"/>
              </a:rPr>
              <a:t>&lt;</a:t>
            </a:r>
            <a:endParaRPr/>
          </a:p>
        </p:txBody>
      </p:sp>
      <p:sp>
        <p:nvSpPr>
          <p:cNvPr id="162" name="Google Shape;162;p7"/>
          <p:cNvSpPr txBox="1"/>
          <p:nvPr/>
        </p:nvSpPr>
        <p:spPr>
          <a:xfrm>
            <a:off x="2516606" y="3620823"/>
            <a:ext cx="681790" cy="864122"/>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lt1"/>
              </a:buClr>
              <a:buSzPts val="4800"/>
              <a:buFont typeface="Calibri"/>
              <a:buNone/>
            </a:pPr>
            <a:r>
              <a:rPr b="1" lang="en-US" sz="4800">
                <a:solidFill>
                  <a:schemeClr val="dk1"/>
                </a:solidFill>
                <a:latin typeface="Helvetica Neue"/>
                <a:ea typeface="Helvetica Neue"/>
                <a:cs typeface="Helvetica Neue"/>
                <a:sym typeface="Helvetica Neue"/>
              </a:rPr>
              <a:t>&lt;</a:t>
            </a:r>
            <a:endParaRPr/>
          </a:p>
        </p:txBody>
      </p:sp>
      <p:sp>
        <p:nvSpPr>
          <p:cNvPr id="163" name="Google Shape;163;p7"/>
          <p:cNvSpPr txBox="1"/>
          <p:nvPr/>
        </p:nvSpPr>
        <p:spPr>
          <a:xfrm>
            <a:off x="0" y="2409819"/>
            <a:ext cx="12187237" cy="771963"/>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chemeClr val="dk1"/>
              </a:buClr>
              <a:buSzPts val="4400"/>
              <a:buFont typeface="Calibri"/>
              <a:buNone/>
            </a:pPr>
            <a:r>
              <a:rPr b="1" lang="en-US" sz="4400">
                <a:solidFill>
                  <a:schemeClr val="dk1"/>
                </a:solidFill>
                <a:latin typeface="Calibri"/>
                <a:ea typeface="Calibri"/>
                <a:cs typeface="Calibri"/>
                <a:sym typeface="Calibri"/>
              </a:rPr>
              <a:t>The Significance of Data Science Education</a:t>
            </a:r>
            <a:endParaRPr sz="44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8" name="Shape 168"/>
        <p:cNvGrpSpPr/>
        <p:nvPr/>
      </p:nvGrpSpPr>
      <p:grpSpPr>
        <a:xfrm>
          <a:off x="0" y="0"/>
          <a:ext cx="0" cy="0"/>
          <a:chOff x="0" y="0"/>
          <a:chExt cx="0" cy="0"/>
        </a:xfrm>
      </p:grpSpPr>
      <p:sp>
        <p:nvSpPr>
          <p:cNvPr id="169" name="Google Shape;169;p8"/>
          <p:cNvSpPr/>
          <p:nvPr/>
        </p:nvSpPr>
        <p:spPr>
          <a:xfrm>
            <a:off x="153" y="0"/>
            <a:ext cx="12191695"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Meiryo"/>
              <a:ea typeface="Meiryo"/>
              <a:cs typeface="Meiryo"/>
              <a:sym typeface="Meiryo"/>
            </a:endParaRPr>
          </a:p>
        </p:txBody>
      </p:sp>
      <p:pic>
        <p:nvPicPr>
          <p:cNvPr descr="Wall covered in sticky notes" id="170" name="Google Shape;170;p8"/>
          <p:cNvPicPr preferRelativeResize="0"/>
          <p:nvPr>
            <p:ph idx="2" type="pic"/>
          </p:nvPr>
        </p:nvPicPr>
        <p:blipFill rotWithShape="1">
          <a:blip r:embed="rId3">
            <a:alphaModFix/>
          </a:blip>
          <a:srcRect b="7853" l="0" r="-1" t="7855"/>
          <a:stretch/>
        </p:blipFill>
        <p:spPr>
          <a:xfrm>
            <a:off x="-1" y="10"/>
            <a:ext cx="12192001" cy="6857990"/>
          </a:xfrm>
          <a:prstGeom prst="rect">
            <a:avLst/>
          </a:prstGeom>
          <a:noFill/>
          <a:ln>
            <a:noFill/>
          </a:ln>
        </p:spPr>
      </p:pic>
      <p:sp>
        <p:nvSpPr>
          <p:cNvPr id="171" name="Google Shape;171;p8"/>
          <p:cNvSpPr/>
          <p:nvPr/>
        </p:nvSpPr>
        <p:spPr>
          <a:xfrm flipH="1">
            <a:off x="967853" y="0"/>
            <a:ext cx="10256294" cy="6858000"/>
          </a:xfrm>
          <a:custGeom>
            <a:rect b="b" l="l" r="r" t="t"/>
            <a:pathLst>
              <a:path extrusionOk="0" h="6858000" w="9841377">
                <a:moveTo>
                  <a:pt x="8218354" y="0"/>
                </a:moveTo>
                <a:lnTo>
                  <a:pt x="5551962" y="0"/>
                </a:lnTo>
                <a:lnTo>
                  <a:pt x="5482342" y="0"/>
                </a:lnTo>
                <a:lnTo>
                  <a:pt x="4359035" y="0"/>
                </a:lnTo>
                <a:lnTo>
                  <a:pt x="4289415" y="0"/>
                </a:lnTo>
                <a:lnTo>
                  <a:pt x="1623023" y="0"/>
                </a:lnTo>
                <a:lnTo>
                  <a:pt x="1600899" y="14997"/>
                </a:lnTo>
                <a:cubicBezTo>
                  <a:pt x="573736" y="754641"/>
                  <a:pt x="0" y="2093192"/>
                  <a:pt x="0" y="3621656"/>
                </a:cubicBezTo>
                <a:cubicBezTo>
                  <a:pt x="0" y="4969131"/>
                  <a:pt x="928725" y="5602839"/>
                  <a:pt x="1874350" y="6374814"/>
                </a:cubicBezTo>
                <a:cubicBezTo>
                  <a:pt x="2046553" y="6515397"/>
                  <a:pt x="2217180" y="6653108"/>
                  <a:pt x="2390998" y="6780599"/>
                </a:cubicBezTo>
                <a:lnTo>
                  <a:pt x="2502754" y="6858000"/>
                </a:lnTo>
                <a:lnTo>
                  <a:pt x="4289415" y="6858000"/>
                </a:lnTo>
                <a:lnTo>
                  <a:pt x="4359035" y="6858000"/>
                </a:lnTo>
                <a:lnTo>
                  <a:pt x="5482342" y="6858000"/>
                </a:lnTo>
                <a:lnTo>
                  <a:pt x="5551962" y="6858000"/>
                </a:lnTo>
                <a:lnTo>
                  <a:pt x="7338623" y="6858000"/>
                </a:lnTo>
                <a:lnTo>
                  <a:pt x="7450379" y="6780599"/>
                </a:lnTo>
                <a:cubicBezTo>
                  <a:pt x="7624197" y="6653108"/>
                  <a:pt x="7794824" y="6515397"/>
                  <a:pt x="7967027" y="6374814"/>
                </a:cubicBezTo>
                <a:cubicBezTo>
                  <a:pt x="8912652" y="5602839"/>
                  <a:pt x="9841377" y="4969131"/>
                  <a:pt x="9841377" y="3621656"/>
                </a:cubicBezTo>
                <a:cubicBezTo>
                  <a:pt x="9841377" y="2093192"/>
                  <a:pt x="9267641" y="754641"/>
                  <a:pt x="8240478" y="14997"/>
                </a:cubicBezTo>
                <a:close/>
              </a:path>
            </a:pathLst>
          </a:custGeom>
          <a:solidFill>
            <a:srgbClr val="FFFFFF">
              <a:alpha val="49803"/>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2" name="Google Shape;172;p8"/>
          <p:cNvSpPr/>
          <p:nvPr/>
        </p:nvSpPr>
        <p:spPr>
          <a:xfrm flipH="1">
            <a:off x="1121039" y="0"/>
            <a:ext cx="9954436" cy="6858000"/>
          </a:xfrm>
          <a:custGeom>
            <a:rect b="b" l="l" r="r" t="t"/>
            <a:pathLst>
              <a:path extrusionOk="0" h="6858000" w="9174595">
                <a:moveTo>
                  <a:pt x="7551973" y="0"/>
                </a:moveTo>
                <a:lnTo>
                  <a:pt x="5634635" y="0"/>
                </a:lnTo>
                <a:lnTo>
                  <a:pt x="5550590" y="0"/>
                </a:lnTo>
                <a:lnTo>
                  <a:pt x="5480986" y="0"/>
                </a:lnTo>
                <a:lnTo>
                  <a:pt x="4886240" y="0"/>
                </a:lnTo>
                <a:lnTo>
                  <a:pt x="4816638" y="0"/>
                </a:lnTo>
                <a:lnTo>
                  <a:pt x="4357958" y="0"/>
                </a:lnTo>
                <a:lnTo>
                  <a:pt x="4288354" y="0"/>
                </a:lnTo>
                <a:lnTo>
                  <a:pt x="3693608" y="0"/>
                </a:lnTo>
                <a:lnTo>
                  <a:pt x="3624006" y="0"/>
                </a:lnTo>
                <a:lnTo>
                  <a:pt x="3276448" y="0"/>
                </a:lnTo>
                <a:lnTo>
                  <a:pt x="1622622" y="0"/>
                </a:lnTo>
                <a:lnTo>
                  <a:pt x="1600504" y="14997"/>
                </a:lnTo>
                <a:cubicBezTo>
                  <a:pt x="573594" y="754641"/>
                  <a:pt x="0" y="2093192"/>
                  <a:pt x="0" y="3621656"/>
                </a:cubicBezTo>
                <a:cubicBezTo>
                  <a:pt x="0" y="4969131"/>
                  <a:pt x="928496" y="5602839"/>
                  <a:pt x="1873886" y="6374814"/>
                </a:cubicBezTo>
                <a:cubicBezTo>
                  <a:pt x="2046046" y="6515397"/>
                  <a:pt x="2216632" y="6653108"/>
                  <a:pt x="2390406" y="6780599"/>
                </a:cubicBezTo>
                <a:lnTo>
                  <a:pt x="2502136" y="6858000"/>
                </a:lnTo>
                <a:lnTo>
                  <a:pt x="3276448" y="6858000"/>
                </a:lnTo>
                <a:lnTo>
                  <a:pt x="3624006" y="6858000"/>
                </a:lnTo>
                <a:lnTo>
                  <a:pt x="3693608" y="6858000"/>
                </a:lnTo>
                <a:lnTo>
                  <a:pt x="4288354" y="6858000"/>
                </a:lnTo>
                <a:lnTo>
                  <a:pt x="4357958" y="6858000"/>
                </a:lnTo>
                <a:lnTo>
                  <a:pt x="4816638" y="6858000"/>
                </a:lnTo>
                <a:lnTo>
                  <a:pt x="4886240" y="6858000"/>
                </a:lnTo>
                <a:lnTo>
                  <a:pt x="5480986" y="6858000"/>
                </a:lnTo>
                <a:lnTo>
                  <a:pt x="5550590" y="6858000"/>
                </a:lnTo>
                <a:lnTo>
                  <a:pt x="5634635" y="6858000"/>
                </a:lnTo>
                <a:lnTo>
                  <a:pt x="6672460" y="6858000"/>
                </a:lnTo>
                <a:lnTo>
                  <a:pt x="6784188" y="6780599"/>
                </a:lnTo>
                <a:cubicBezTo>
                  <a:pt x="6957963" y="6653108"/>
                  <a:pt x="7128548" y="6515397"/>
                  <a:pt x="7300708" y="6374814"/>
                </a:cubicBezTo>
                <a:cubicBezTo>
                  <a:pt x="8246100" y="5602839"/>
                  <a:pt x="9174595" y="4969131"/>
                  <a:pt x="9174595" y="3621656"/>
                </a:cubicBezTo>
                <a:cubicBezTo>
                  <a:pt x="9174595" y="2093192"/>
                  <a:pt x="8601001" y="754641"/>
                  <a:pt x="7574092" y="14997"/>
                </a:cubicBezTo>
                <a:close/>
              </a:path>
            </a:pathLst>
          </a:custGeom>
          <a:solidFill>
            <a:schemeClr val="lt1">
              <a:alpha val="6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3" name="Google Shape;173;p8"/>
          <p:cNvSpPr/>
          <p:nvPr/>
        </p:nvSpPr>
        <p:spPr>
          <a:xfrm flipH="1">
            <a:off x="708673" y="-17801"/>
            <a:ext cx="2486322"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69803"/>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Meiryo"/>
              <a:ea typeface="Meiryo"/>
              <a:cs typeface="Meiryo"/>
              <a:sym typeface="Meiryo"/>
            </a:endParaRPr>
          </a:p>
        </p:txBody>
      </p:sp>
      <p:sp>
        <p:nvSpPr>
          <p:cNvPr id="174" name="Google Shape;174;p8"/>
          <p:cNvSpPr/>
          <p:nvPr/>
        </p:nvSpPr>
        <p:spPr>
          <a:xfrm>
            <a:off x="8975235" y="-17801"/>
            <a:ext cx="2486322" cy="6858000"/>
          </a:xfrm>
          <a:custGeom>
            <a:rect b="b" l="l" r="r" t="t"/>
            <a:pathLst>
              <a:path extrusionOk="0" h="6858000" w="2521425">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69803"/>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Calibri"/>
              <a:buNone/>
            </a:pPr>
            <a:r>
              <a:t/>
            </a:r>
            <a:endParaRPr b="0" i="0" sz="1800" u="none" cap="none" strike="noStrike">
              <a:solidFill>
                <a:srgbClr val="FFFFFF"/>
              </a:solidFill>
              <a:latin typeface="Meiryo"/>
              <a:ea typeface="Meiryo"/>
              <a:cs typeface="Meiryo"/>
              <a:sym typeface="Meiryo"/>
            </a:endParaRPr>
          </a:p>
        </p:txBody>
      </p:sp>
      <p:sp>
        <p:nvSpPr>
          <p:cNvPr id="175" name="Google Shape;175;p8"/>
          <p:cNvSpPr txBox="1"/>
          <p:nvPr>
            <p:ph type="title"/>
          </p:nvPr>
        </p:nvSpPr>
        <p:spPr>
          <a:xfrm>
            <a:off x="2245900" y="679501"/>
            <a:ext cx="7340100" cy="7650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3600"/>
              <a:buFont typeface="Calibri"/>
              <a:buNone/>
            </a:pPr>
            <a:r>
              <a:rPr b="1" lang="en-US" sz="3400"/>
              <a:t>Strategies for Effective Messaging</a:t>
            </a:r>
            <a:endParaRPr b="1" sz="3400"/>
          </a:p>
        </p:txBody>
      </p:sp>
      <p:sp>
        <p:nvSpPr>
          <p:cNvPr id="176" name="Google Shape;176;p8"/>
          <p:cNvSpPr txBox="1"/>
          <p:nvPr>
            <p:ph idx="1" type="body"/>
          </p:nvPr>
        </p:nvSpPr>
        <p:spPr>
          <a:xfrm>
            <a:off x="1869250" y="1444500"/>
            <a:ext cx="8093400" cy="4233300"/>
          </a:xfrm>
          <a:prstGeom prst="rect">
            <a:avLst/>
          </a:prstGeom>
          <a:noFill/>
          <a:ln>
            <a:noFill/>
          </a:ln>
        </p:spPr>
        <p:txBody>
          <a:bodyPr anchorCtr="0" anchor="t" bIns="45700" lIns="91425" spcFirstLastPara="1" rIns="91425" wrap="square" tIns="45700">
            <a:noAutofit/>
          </a:bodyPr>
          <a:lstStyle/>
          <a:p>
            <a:pPr indent="-19050" lvl="0" marL="0" rtl="0" algn="l">
              <a:lnSpc>
                <a:spcPct val="90000"/>
              </a:lnSpc>
              <a:spcBef>
                <a:spcPts val="0"/>
              </a:spcBef>
              <a:spcAft>
                <a:spcPts val="0"/>
              </a:spcAft>
              <a:buClr>
                <a:schemeClr val="dk1"/>
              </a:buClr>
              <a:buSzPts val="1400"/>
              <a:buFont typeface="Arial"/>
              <a:buChar char="•"/>
            </a:pPr>
            <a:r>
              <a:rPr b="1" i="1" lang="en-US" sz="1400"/>
              <a:t>Engaging Students: </a:t>
            </a:r>
            <a:r>
              <a:rPr b="0" i="0" lang="en-US" sz="1400"/>
              <a:t>Capture students' attention by highlighting the relevance and real-world applications of data science skills. Connect data science concepts to their interests, passions, and future career opportunities.</a:t>
            </a:r>
            <a:endParaRPr sz="1400"/>
          </a:p>
          <a:p>
            <a:pPr indent="-19050" lvl="0" marL="0" rtl="0" algn="l">
              <a:lnSpc>
                <a:spcPct val="90000"/>
              </a:lnSpc>
              <a:spcBef>
                <a:spcPts val="1000"/>
              </a:spcBef>
              <a:spcAft>
                <a:spcPts val="0"/>
              </a:spcAft>
              <a:buClr>
                <a:schemeClr val="dk1"/>
              </a:buClr>
              <a:buSzPts val="1400"/>
              <a:buFont typeface="Arial"/>
              <a:buChar char="•"/>
            </a:pPr>
            <a:r>
              <a:rPr b="1" i="1" lang="en-US" sz="1400"/>
              <a:t>Student-Centered Approach: </a:t>
            </a:r>
            <a:r>
              <a:rPr b="0" i="0" lang="en-US" sz="1400"/>
              <a:t>Empower students to explore and apply data science skills through hands-on projects and real-world scenarios. Foster a student-centered learning environment that encourages exploration, creativity, and collaboration. </a:t>
            </a:r>
            <a:endParaRPr sz="1400"/>
          </a:p>
          <a:p>
            <a:pPr indent="-19050" lvl="0" marL="0" rtl="0" algn="l">
              <a:lnSpc>
                <a:spcPct val="90000"/>
              </a:lnSpc>
              <a:spcBef>
                <a:spcPts val="1000"/>
              </a:spcBef>
              <a:spcAft>
                <a:spcPts val="0"/>
              </a:spcAft>
              <a:buClr>
                <a:schemeClr val="dk1"/>
              </a:buClr>
              <a:buSzPts val="1400"/>
              <a:buFont typeface="Arial"/>
              <a:buChar char="•"/>
            </a:pPr>
            <a:r>
              <a:rPr b="1" i="1" lang="en-US" sz="1400"/>
              <a:t>Visual Storytelling: </a:t>
            </a:r>
            <a:r>
              <a:rPr b="0" i="0" lang="en-US" sz="1400"/>
              <a:t>Utilize visual storytelling techniques such as infographics, data visualizations, and interactive tools to make data science engaging and easier to understand. Visual representations can enhance comprehension and make data more relatable.</a:t>
            </a:r>
            <a:endParaRPr sz="1400"/>
          </a:p>
          <a:p>
            <a:pPr indent="-19050" lvl="0" marL="0" rtl="0" algn="l">
              <a:lnSpc>
                <a:spcPct val="90000"/>
              </a:lnSpc>
              <a:spcBef>
                <a:spcPts val="1000"/>
              </a:spcBef>
              <a:spcAft>
                <a:spcPts val="0"/>
              </a:spcAft>
              <a:buClr>
                <a:schemeClr val="dk1"/>
              </a:buClr>
              <a:buSzPts val="1400"/>
              <a:buFont typeface="Arial"/>
              <a:buChar char="•"/>
            </a:pPr>
            <a:r>
              <a:rPr b="1" i="1" lang="en-US" sz="1400"/>
              <a:t>Relatable Messaging: </a:t>
            </a:r>
            <a:r>
              <a:rPr b="0" i="0" lang="en-US" sz="1400"/>
              <a:t>Use relatable examples and analogies to simplify complex concepts and make data science more accessible. Relate data analysis to everyday experiences or popular topics to demonstrate its practicality and impact.</a:t>
            </a:r>
            <a:endParaRPr sz="1400"/>
          </a:p>
          <a:p>
            <a:pPr indent="-19050" lvl="0" marL="0" rtl="0" algn="l">
              <a:lnSpc>
                <a:spcPct val="90000"/>
              </a:lnSpc>
              <a:spcBef>
                <a:spcPts val="1000"/>
              </a:spcBef>
              <a:spcAft>
                <a:spcPts val="0"/>
              </a:spcAft>
              <a:buClr>
                <a:schemeClr val="dk1"/>
              </a:buClr>
              <a:buSzPts val="1400"/>
              <a:buFont typeface="Arial"/>
              <a:buChar char="•"/>
            </a:pPr>
            <a:r>
              <a:rPr b="1" i="1" lang="en-US" sz="1400"/>
              <a:t>Showcasing Benefits: </a:t>
            </a:r>
            <a:r>
              <a:rPr b="0" i="0" lang="en-US" sz="1400"/>
              <a:t>Clearly articulate the benefits of data science education, such as improved critical thinking, problem-solving skills, and data literacy. Highlight how these skills can empower students to make informed decisions and contribute to their communities.</a:t>
            </a:r>
            <a:endParaRPr sz="1400"/>
          </a:p>
          <a:p>
            <a:pPr indent="-19050" lvl="0" marL="0" rtl="0" algn="l">
              <a:lnSpc>
                <a:spcPct val="90000"/>
              </a:lnSpc>
              <a:spcBef>
                <a:spcPts val="1000"/>
              </a:spcBef>
              <a:spcAft>
                <a:spcPts val="0"/>
              </a:spcAft>
              <a:buClr>
                <a:schemeClr val="dk1"/>
              </a:buClr>
              <a:buSzPts val="1400"/>
              <a:buFont typeface="Arial"/>
              <a:buChar char="•"/>
            </a:pPr>
            <a:r>
              <a:rPr b="1" i="1" lang="en-US" sz="1400"/>
              <a:t>Real-World Applications: </a:t>
            </a:r>
            <a:r>
              <a:rPr b="0" i="0" lang="en-US" sz="1400"/>
              <a:t>Illustrate the real-world applications of data science across various fields, such as healthcare, business, environmental science, and social issues. Show how data-driven insights drive innovation and address societal challenges.</a:t>
            </a:r>
            <a:endParaRPr sz="1400"/>
          </a:p>
          <a:p>
            <a:pPr indent="69850" lvl="0" marL="0" rtl="0" algn="l">
              <a:lnSpc>
                <a:spcPct val="90000"/>
              </a:lnSpc>
              <a:spcBef>
                <a:spcPts val="1000"/>
              </a:spcBef>
              <a:spcAft>
                <a:spcPts val="0"/>
              </a:spcAft>
              <a:buClr>
                <a:schemeClr val="dk1"/>
              </a:buClr>
              <a:buSzPts val="1100"/>
              <a:buFont typeface="Arial"/>
              <a:buNone/>
            </a:pPr>
            <a:r>
              <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p9"/>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83" name="Google Shape;183;p9" title="Diverse group of people"/>
          <p:cNvPicPr preferRelativeResize="0"/>
          <p:nvPr/>
        </p:nvPicPr>
        <p:blipFill rotWithShape="1">
          <a:blip r:embed="rId3">
            <a:alphaModFix/>
          </a:blip>
          <a:srcRect b="0" l="0" r="0" t="0"/>
          <a:stretch/>
        </p:blipFill>
        <p:spPr>
          <a:xfrm>
            <a:off x="25123" y="2160466"/>
            <a:ext cx="4756720" cy="2675653"/>
          </a:xfrm>
          <a:prstGeom prst="rect">
            <a:avLst/>
          </a:prstGeom>
          <a:noFill/>
          <a:ln>
            <a:noFill/>
          </a:ln>
        </p:spPr>
      </p:pic>
      <p:sp>
        <p:nvSpPr>
          <p:cNvPr id="184" name="Google Shape;184;p9"/>
          <p:cNvSpPr/>
          <p:nvPr/>
        </p:nvSpPr>
        <p:spPr>
          <a:xfrm>
            <a:off x="4768703" y="1"/>
            <a:ext cx="7423298" cy="6858000"/>
          </a:xfrm>
          <a:prstGeom prst="rect">
            <a:avLst/>
          </a:prstGeom>
          <a:solidFill>
            <a:srgbClr val="FBE4D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F2F2F2"/>
              </a:solidFill>
              <a:latin typeface="Calibri"/>
              <a:ea typeface="Calibri"/>
              <a:cs typeface="Calibri"/>
              <a:sym typeface="Calibri"/>
            </a:endParaRPr>
          </a:p>
        </p:txBody>
      </p:sp>
      <p:sp>
        <p:nvSpPr>
          <p:cNvPr id="185" name="Google Shape;185;p9"/>
          <p:cNvSpPr txBox="1"/>
          <p:nvPr>
            <p:ph type="title"/>
          </p:nvPr>
        </p:nvSpPr>
        <p:spPr>
          <a:xfrm>
            <a:off x="5653287" y="871442"/>
            <a:ext cx="5667269" cy="1289024"/>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595959"/>
              </a:buClr>
              <a:buSzPts val="4000"/>
              <a:buFont typeface="Calibri"/>
              <a:buNone/>
            </a:pPr>
            <a:r>
              <a:rPr lang="en-US" sz="4000">
                <a:solidFill>
                  <a:srgbClr val="595959"/>
                </a:solidFill>
                <a:latin typeface="Calibri"/>
                <a:ea typeface="Calibri"/>
                <a:cs typeface="Calibri"/>
                <a:sym typeface="Calibri"/>
              </a:rPr>
              <a:t>Engaging the Community</a:t>
            </a:r>
            <a:endParaRPr/>
          </a:p>
        </p:txBody>
      </p:sp>
      <p:sp>
        <p:nvSpPr>
          <p:cNvPr id="186" name="Google Shape;186;p9"/>
          <p:cNvSpPr txBox="1"/>
          <p:nvPr>
            <p:ph idx="1" type="body"/>
          </p:nvPr>
        </p:nvSpPr>
        <p:spPr>
          <a:xfrm>
            <a:off x="5653287" y="2447337"/>
            <a:ext cx="5667269" cy="353922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595959"/>
              </a:buClr>
              <a:buSzPts val="2000"/>
              <a:buNone/>
            </a:pPr>
            <a:r>
              <a:rPr lang="en-US" sz="2000">
                <a:solidFill>
                  <a:srgbClr val="595959"/>
                </a:solidFill>
                <a:latin typeface="Calibri"/>
                <a:ea typeface="Calibri"/>
                <a:cs typeface="Calibri"/>
                <a:sym typeface="Calibri"/>
              </a:rPr>
              <a:t>Involving the community is vital for supporting data science education and maximizing its impact on students' education.</a:t>
            </a:r>
            <a:endParaRPr/>
          </a:p>
          <a:p>
            <a:pPr indent="-101600" lvl="0" marL="228600" rtl="0" algn="l">
              <a:lnSpc>
                <a:spcPct val="90000"/>
              </a:lnSpc>
              <a:spcBef>
                <a:spcPts val="1000"/>
              </a:spcBef>
              <a:spcAft>
                <a:spcPts val="0"/>
              </a:spcAft>
              <a:buClr>
                <a:schemeClr val="dk1"/>
              </a:buClr>
              <a:buSzPts val="2000"/>
              <a:buNone/>
            </a:pPr>
            <a:r>
              <a:t/>
            </a:r>
            <a:endParaRPr sz="2000">
              <a:solidFill>
                <a:srgbClr val="595959"/>
              </a:solidFill>
            </a:endParaRPr>
          </a:p>
          <a:p>
            <a:pPr indent="0" lvl="0" marL="0" rtl="0" algn="l">
              <a:lnSpc>
                <a:spcPct val="90000"/>
              </a:lnSpc>
              <a:spcBef>
                <a:spcPts val="1000"/>
              </a:spcBef>
              <a:spcAft>
                <a:spcPts val="0"/>
              </a:spcAft>
              <a:buClr>
                <a:srgbClr val="595959"/>
              </a:buClr>
              <a:buSzPts val="2000"/>
              <a:buNone/>
            </a:pPr>
            <a:r>
              <a:rPr lang="en-US" sz="2000">
                <a:solidFill>
                  <a:srgbClr val="595959"/>
                </a:solidFill>
                <a:latin typeface="Calibri"/>
                <a:ea typeface="Calibri"/>
                <a:cs typeface="Calibri"/>
                <a:sym typeface="Calibri"/>
              </a:rPr>
              <a:t>Significance of Community Involvement: Highlight how engaging the community creates a supportive ecosystem that reinforces the value of data science education and enhances students' learning experiences.</a:t>
            </a:r>
            <a:endParaRPr/>
          </a:p>
          <a:p>
            <a:pPr indent="-101600" lvl="0" marL="228600" rtl="0" algn="l">
              <a:lnSpc>
                <a:spcPct val="90000"/>
              </a:lnSpc>
              <a:spcBef>
                <a:spcPts val="1000"/>
              </a:spcBef>
              <a:spcAft>
                <a:spcPts val="0"/>
              </a:spcAft>
              <a:buClr>
                <a:schemeClr val="dk1"/>
              </a:buClr>
              <a:buSzPts val="2000"/>
              <a:buNone/>
            </a:pPr>
            <a:r>
              <a:t/>
            </a:r>
            <a:endParaRPr sz="2000">
              <a:solidFill>
                <a:srgbClr val="595959"/>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5000"/>
                                        <p:tgtEl>
                                          <p:spTgt spid="1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2023-07-05T14:26:01Z</dcterms:created>
  <dc:creator>Samantha Leav</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0x010100CDCD0434BC7EF6459835ACE4E0AC18A2</vt:lpwstr>
  </property>
</Properties>
</file>